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7"/>
  </p:notesMasterIdLst>
  <p:sldIdLst>
    <p:sldId id="258" r:id="rId5"/>
    <p:sldId id="299" r:id="rId6"/>
    <p:sldId id="259" r:id="rId7"/>
    <p:sldId id="256" r:id="rId8"/>
    <p:sldId id="265" r:id="rId9"/>
    <p:sldId id="297" r:id="rId10"/>
    <p:sldId id="260" r:id="rId11"/>
    <p:sldId id="270" r:id="rId12"/>
    <p:sldId id="272" r:id="rId13"/>
    <p:sldId id="296" r:id="rId14"/>
    <p:sldId id="283" r:id="rId15"/>
    <p:sldId id="284" r:id="rId16"/>
    <p:sldId id="285" r:id="rId17"/>
    <p:sldId id="261" r:id="rId18"/>
    <p:sldId id="271" r:id="rId19"/>
    <p:sldId id="295" r:id="rId20"/>
    <p:sldId id="277" r:id="rId21"/>
    <p:sldId id="278" r:id="rId22"/>
    <p:sldId id="268" r:id="rId23"/>
    <p:sldId id="281" r:id="rId24"/>
    <p:sldId id="279" r:id="rId25"/>
    <p:sldId id="294" r:id="rId26"/>
    <p:sldId id="286" r:id="rId27"/>
    <p:sldId id="269" r:id="rId28"/>
    <p:sldId id="288" r:id="rId29"/>
    <p:sldId id="289" r:id="rId30"/>
    <p:sldId id="293" r:id="rId31"/>
    <p:sldId id="287" r:id="rId32"/>
    <p:sldId id="298" r:id="rId33"/>
    <p:sldId id="300" r:id="rId34"/>
    <p:sldId id="290" r:id="rId35"/>
    <p:sldId id="264" r:id="rId36"/>
  </p:sldIdLst>
  <p:sldSz cx="12192000" cy="6858000"/>
  <p:notesSz cx="6811963" cy="9942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9404F7-2D4B-4761-9A3D-FC35C93D3FEC}" v="122" dt="2025-03-10T10:14:38.9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4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8536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3A2066-78AF-4DB3-9110-3A52A40D5EC3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197" y="4784835"/>
            <a:ext cx="544957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8536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85884A-8F4E-488F-92CB-6AA670587E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4042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Please save questions for the end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85884A-8F4E-488F-92CB-6AA670587E1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583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 believe that Transition to imply change can be a worrying thing. I prefer the word </a:t>
            </a:r>
            <a:r>
              <a:rPr lang="en-GB" dirty="0" err="1"/>
              <a:t>Pontio</a:t>
            </a:r>
            <a:r>
              <a:rPr lang="en-GB" dirty="0"/>
              <a:t> ( To Bridge) as the pupils can take all of the good that they have developed from their time in Primary into Secondary school.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85884A-8F4E-488F-92CB-6AA670587E1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9809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Any pupils with siblings in the school already can use the house as a timeline for what they will be doing and when.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85884A-8F4E-488F-92CB-6AA670587E18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5782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183BF-F383-8A08-914E-B7E7F1C95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03034E-96ED-20E2-30B9-344EFC5BC0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A57551-55AF-0610-0838-954D6F9D30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Any pupils with siblings in the school already can use the house as a timeline for what they will be doing and when.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C55F32-34D9-1713-0394-72CEC19CC8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85884A-8F4E-488F-92CB-6AA670587E18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360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509EF-6ABC-DF2C-927D-C297474A92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11E735-D4F8-FA3D-6163-6DCAB361DF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F23A2-7976-EE39-D50B-2B619915B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296D5-C820-4397-B06D-BBCA92811BD3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E924E-0194-0ACC-77E7-5BF1DEBC0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C0BA7-257C-F6E8-A9E2-7EFA6546F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D53F4-959B-43DF-A40C-FECBC34319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4612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F2569-B507-7B78-6C7D-D6846109A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4A78FC-7F67-43DC-29D0-D634574E8B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97B2A3-4F90-2813-3C1A-AA61A8A8F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296D5-C820-4397-B06D-BBCA92811BD3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AFFAE-1F8E-9EF4-770E-A70107062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02753B-0FE6-5E5B-69D2-57086ADF5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D53F4-959B-43DF-A40C-FECBC34319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9195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1BBF21-A84F-16C5-A84E-90069528FA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39521C-3E85-25AD-97E0-D30617E82E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A53E46-58F6-BE85-29EE-3BAAAE179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296D5-C820-4397-B06D-BBCA92811BD3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2E25A1-F089-103C-2772-39B22086A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7D0DB-4CAC-9A6D-F464-E01AD8AA0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D53F4-959B-43DF-A40C-FECBC34319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81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674DA-1A15-A769-F01A-42AEB6587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BB5D2-22D2-2DAF-C5DD-F030F2EF4C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DF191-9A21-D31D-6CD9-8015A4C37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296D5-C820-4397-B06D-BBCA92811BD3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5039B3-F022-51E7-5FFF-2DC5B5E19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968C32-A483-3D8D-425B-3508AEC3A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D53F4-959B-43DF-A40C-FECBC34319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430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82529-BB45-0A98-D318-B45462D6E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3F1D4C-8C89-7A1D-5ECD-44276247AD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FF9C5-4F55-8C86-4A58-8AABE4E39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296D5-C820-4397-B06D-BBCA92811BD3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ED4F66-A32C-8A73-52B2-F784B8530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5DD365-2A54-C825-73DC-2E771C9A1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D53F4-959B-43DF-A40C-FECBC34319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5716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FDE95-AB3C-8B16-D8B1-6DDDDADC2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B25AE-F356-7347-9645-7BE45380D8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200BFA-9D1E-04A1-FA5C-BE87AB9AD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153BDD-1AAB-4C04-8649-2E5F815DB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296D5-C820-4397-B06D-BBCA92811BD3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749C3D-C51D-9EDE-F41E-8BD520B2F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1F506D-F4F9-64C7-AB2E-CBEB2299F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D53F4-959B-43DF-A40C-FECBC34319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1535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46756-A427-344E-FEE7-27A11B3C8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8E0999-9FB9-7F4E-BB03-2C59560F19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DC3894-8C20-C9C8-A325-F4E9DE4109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AA3BF4-9522-E80D-BEBB-17246545C7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9E045F-710B-1C1E-9341-A9B8011AC6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2FC8F8-8C73-5FCC-3937-C615E51ED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296D5-C820-4397-B06D-BBCA92811BD3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752E51-09A3-FD17-744F-FDD91AF72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2D7ACD-6B8B-314F-92B3-3EC301B33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D53F4-959B-43DF-A40C-FECBC34319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2576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3EC16-9028-39ED-282E-D04023F90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7971AD-44B5-8796-91A6-D588CAEB2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296D5-C820-4397-B06D-BBCA92811BD3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E5BE4B-DF6B-4D93-F9D9-CB22F44EE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566765-8F7B-06E9-A8F7-1A1C8972D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D53F4-959B-43DF-A40C-FECBC34319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7198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320201-4D81-5CA2-9DFD-FD7DBB25F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296D5-C820-4397-B06D-BBCA92811BD3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ED3EE-38CB-5827-5E73-8A2A0494E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C58F84-B373-2A80-EAE0-8B69DD03A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D53F4-959B-43DF-A40C-FECBC34319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281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29C67-08A4-8302-6827-72A6FCFDA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8DD2D-E25B-4399-4AE4-7505E7521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50FE07-FBD3-374B-632D-5AC3C43BDF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8108A5-6FAD-11D9-8C48-61E635D39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296D5-C820-4397-B06D-BBCA92811BD3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C79BF0-3FC3-4982-7897-08668A87C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4522F1-7E60-AC26-4262-C28FE9919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D53F4-959B-43DF-A40C-FECBC34319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5077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9BEAA-04F1-0BF4-542B-0AF685BD3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8F0251-755E-B435-68EF-F033955D94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0E0333-2E8C-F622-C729-24F28D886B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33A1B7-5151-C759-7991-414628D4A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296D5-C820-4397-B06D-BBCA92811BD3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A0B775-18F3-92AE-3894-2CF9A610A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35766F-9C08-9A92-380C-FFDF5E576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D53F4-959B-43DF-A40C-FECBC34319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3332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5AA234-CDEC-9BAD-346E-6BF53B8E9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DC24E4-5BC6-69B3-CF73-20A46339D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272D1B-E714-5922-6F2D-FB8E32C022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2296D5-C820-4397-B06D-BBCA92811BD3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D4444-8A84-3CDD-FEA1-F142DBCACD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E2F89-0F28-D3ED-EDB0-A7345BCE91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3D53F4-959B-43DF-A40C-FECBC34319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3292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0591E-622C-FDC5-5F11-8A2372A515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New Intake evening 2025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81EEFE-42D5-E2A5-4C9D-8ED0F2A825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4000" b="1" dirty="0"/>
              <a:t>Welcome to GTS </a:t>
            </a:r>
          </a:p>
        </p:txBody>
      </p:sp>
      <p:sp>
        <p:nvSpPr>
          <p:cNvPr id="4" name="Minus Sign 3">
            <a:extLst>
              <a:ext uri="{FF2B5EF4-FFF2-40B4-BE49-F238E27FC236}">
                <a16:creationId xmlns:a16="http://schemas.microsoft.com/office/drawing/2014/main" id="{4911A04F-489A-94AD-1F82-869496B496CC}"/>
              </a:ext>
            </a:extLst>
          </p:cNvPr>
          <p:cNvSpPr/>
          <p:nvPr/>
        </p:nvSpPr>
        <p:spPr>
          <a:xfrm>
            <a:off x="-2128157" y="4298724"/>
            <a:ext cx="16448314" cy="4073453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E0772F-E1B5-8AC1-39BE-D32595B7399D}"/>
              </a:ext>
            </a:extLst>
          </p:cNvPr>
          <p:cNvSpPr txBox="1"/>
          <p:nvPr/>
        </p:nvSpPr>
        <p:spPr>
          <a:xfrm>
            <a:off x="141514" y="5891658"/>
            <a:ext cx="1257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Ready             Respectful                     Safe                                     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7573D6-83B4-C607-5E16-9D8B48259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8379" y="189129"/>
            <a:ext cx="3353551" cy="185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526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E3C63B-C267-F841-4E73-85C26A9B9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541F8B7-F142-2D45-6249-4CFD57916F1D}"/>
              </a:ext>
            </a:extLst>
          </p:cNvPr>
          <p:cNvSpPr/>
          <p:nvPr/>
        </p:nvSpPr>
        <p:spPr>
          <a:xfrm>
            <a:off x="0" y="1740346"/>
            <a:ext cx="12272789" cy="2436359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1E4AF9-3FAD-0195-9B23-A25C4804019E}"/>
              </a:ext>
            </a:extLst>
          </p:cNvPr>
          <p:cNvSpPr/>
          <p:nvPr/>
        </p:nvSpPr>
        <p:spPr>
          <a:xfrm>
            <a:off x="504641" y="4176705"/>
            <a:ext cx="2082421" cy="219891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C720FD-DD09-BAB3-D33F-9BBF6ADE6C1B}"/>
              </a:ext>
            </a:extLst>
          </p:cNvPr>
          <p:cNvSpPr/>
          <p:nvPr/>
        </p:nvSpPr>
        <p:spPr>
          <a:xfrm>
            <a:off x="9794985" y="4176705"/>
            <a:ext cx="1856280" cy="219891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7F39AC-8D0D-6130-2A3E-194EF9A1016B}"/>
              </a:ext>
            </a:extLst>
          </p:cNvPr>
          <p:cNvSpPr txBox="1"/>
          <p:nvPr/>
        </p:nvSpPr>
        <p:spPr>
          <a:xfrm>
            <a:off x="476332" y="4766610"/>
            <a:ext cx="22199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Ready</a:t>
            </a:r>
            <a:r>
              <a:rPr lang="en-GB" dirty="0"/>
              <a:t> </a:t>
            </a:r>
          </a:p>
        </p:txBody>
      </p:sp>
      <p:sp>
        <p:nvSpPr>
          <p:cNvPr id="22" name="Free-form: Shape 21">
            <a:extLst>
              <a:ext uri="{FF2B5EF4-FFF2-40B4-BE49-F238E27FC236}">
                <a16:creationId xmlns:a16="http://schemas.microsoft.com/office/drawing/2014/main" id="{0559766D-A3F9-A979-4607-19EBC63A317B}"/>
              </a:ext>
            </a:extLst>
          </p:cNvPr>
          <p:cNvSpPr/>
          <p:nvPr/>
        </p:nvSpPr>
        <p:spPr>
          <a:xfrm>
            <a:off x="2726545" y="4176705"/>
            <a:ext cx="7038205" cy="2634343"/>
          </a:xfrm>
          <a:custGeom>
            <a:avLst/>
            <a:gdLst>
              <a:gd name="connsiteX0" fmla="*/ 1349829 w 5823857"/>
              <a:gd name="connsiteY0" fmla="*/ 43543 h 2634343"/>
              <a:gd name="connsiteX1" fmla="*/ 0 w 5823857"/>
              <a:gd name="connsiteY1" fmla="*/ 2634343 h 2634343"/>
              <a:gd name="connsiteX2" fmla="*/ 5823857 w 5823857"/>
              <a:gd name="connsiteY2" fmla="*/ 2634343 h 2634343"/>
              <a:gd name="connsiteX3" fmla="*/ 4343400 w 5823857"/>
              <a:gd name="connsiteY3" fmla="*/ 43543 h 2634343"/>
              <a:gd name="connsiteX4" fmla="*/ 1415143 w 5823857"/>
              <a:gd name="connsiteY4" fmla="*/ 0 h 2634343"/>
              <a:gd name="connsiteX5" fmla="*/ 1349829 w 5823857"/>
              <a:gd name="connsiteY5" fmla="*/ 43543 h 263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23857" h="2634343">
                <a:moveTo>
                  <a:pt x="1349829" y="43543"/>
                </a:moveTo>
                <a:lnTo>
                  <a:pt x="0" y="2634343"/>
                </a:lnTo>
                <a:lnTo>
                  <a:pt x="5823857" y="2634343"/>
                </a:lnTo>
                <a:lnTo>
                  <a:pt x="4343400" y="43543"/>
                </a:lnTo>
                <a:lnTo>
                  <a:pt x="1415143" y="0"/>
                </a:lnTo>
                <a:lnTo>
                  <a:pt x="1349829" y="43543"/>
                </a:ln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2737A76-C64C-4A75-34ED-A0C48EA66693}"/>
              </a:ext>
            </a:extLst>
          </p:cNvPr>
          <p:cNvSpPr/>
          <p:nvPr/>
        </p:nvSpPr>
        <p:spPr>
          <a:xfrm>
            <a:off x="4665610" y="4195045"/>
            <a:ext cx="3019733" cy="219891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1E69FF-8C9F-7406-4D7E-ABF6C7B0E89F}"/>
              </a:ext>
            </a:extLst>
          </p:cNvPr>
          <p:cNvSpPr txBox="1"/>
          <p:nvPr/>
        </p:nvSpPr>
        <p:spPr>
          <a:xfrm>
            <a:off x="4695845" y="4811390"/>
            <a:ext cx="30197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/>
              <a:t>Respectful</a:t>
            </a:r>
            <a:r>
              <a:rPr lang="en-GB" dirty="0"/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F035B36-A1BA-0542-E9F2-9A0840111CB3}"/>
              </a:ext>
            </a:extLst>
          </p:cNvPr>
          <p:cNvSpPr txBox="1"/>
          <p:nvPr/>
        </p:nvSpPr>
        <p:spPr>
          <a:xfrm>
            <a:off x="9982631" y="4682831"/>
            <a:ext cx="2264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Safe </a:t>
            </a:r>
            <a:r>
              <a:rPr lang="en-GB" dirty="0"/>
              <a:t>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8EFEF8C-401B-B75F-2179-8518F7236EDA}"/>
              </a:ext>
            </a:extLst>
          </p:cNvPr>
          <p:cNvSpPr/>
          <p:nvPr/>
        </p:nvSpPr>
        <p:spPr>
          <a:xfrm>
            <a:off x="476332" y="2612571"/>
            <a:ext cx="2110730" cy="14683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91C8A51-8B82-EF27-6E95-AA13C9BD6971}"/>
              </a:ext>
            </a:extLst>
          </p:cNvPr>
          <p:cNvSpPr/>
          <p:nvPr/>
        </p:nvSpPr>
        <p:spPr>
          <a:xfrm>
            <a:off x="2913352" y="1997604"/>
            <a:ext cx="2305927" cy="206408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E58FF90-012D-2580-F9F2-08C832AD86C5}"/>
              </a:ext>
            </a:extLst>
          </p:cNvPr>
          <p:cNvSpPr txBox="1"/>
          <p:nvPr/>
        </p:nvSpPr>
        <p:spPr>
          <a:xfrm>
            <a:off x="207857" y="454982"/>
            <a:ext cx="13097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u="sng" dirty="0"/>
              <a:t>The Bridge from Primary to Secondary school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FC89CA6-803C-131E-9538-501A7110C6EC}"/>
              </a:ext>
            </a:extLst>
          </p:cNvPr>
          <p:cNvSpPr/>
          <p:nvPr/>
        </p:nvSpPr>
        <p:spPr>
          <a:xfrm>
            <a:off x="460230" y="2060557"/>
            <a:ext cx="2305927" cy="206408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C9E77C-56DD-ED13-9F01-FA5D33CD35D5}"/>
              </a:ext>
            </a:extLst>
          </p:cNvPr>
          <p:cNvSpPr txBox="1"/>
          <p:nvPr/>
        </p:nvSpPr>
        <p:spPr>
          <a:xfrm>
            <a:off x="525257" y="2470233"/>
            <a:ext cx="31798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House Allocations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992F30C-FB8A-0D6A-F30B-57CB71B6CAAB}"/>
              </a:ext>
            </a:extLst>
          </p:cNvPr>
          <p:cNvSpPr/>
          <p:nvPr/>
        </p:nvSpPr>
        <p:spPr>
          <a:xfrm>
            <a:off x="5441267" y="2002691"/>
            <a:ext cx="2305927" cy="206408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FF4E3A2-3B99-8EA7-2AAE-6E6D4F9FE9E7}"/>
              </a:ext>
            </a:extLst>
          </p:cNvPr>
          <p:cNvSpPr/>
          <p:nvPr/>
        </p:nvSpPr>
        <p:spPr>
          <a:xfrm>
            <a:off x="8084979" y="1976799"/>
            <a:ext cx="2207598" cy="20169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E475DE-CD1C-8F37-8329-50459825A8A9}"/>
              </a:ext>
            </a:extLst>
          </p:cNvPr>
          <p:cNvSpPr txBox="1"/>
          <p:nvPr/>
        </p:nvSpPr>
        <p:spPr>
          <a:xfrm>
            <a:off x="8118157" y="2324833"/>
            <a:ext cx="2760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Transition Week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B9125E-5B84-F118-A1BE-BEE28F317B04}"/>
              </a:ext>
            </a:extLst>
          </p:cNvPr>
          <p:cNvSpPr txBox="1"/>
          <p:nvPr/>
        </p:nvSpPr>
        <p:spPr>
          <a:xfrm>
            <a:off x="5605869" y="2543026"/>
            <a:ext cx="2768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/>
              <a:t>Camp</a:t>
            </a:r>
          </a:p>
        </p:txBody>
      </p:sp>
      <p:sp>
        <p:nvSpPr>
          <p:cNvPr id="34" name="Minus Sign 33">
            <a:extLst>
              <a:ext uri="{FF2B5EF4-FFF2-40B4-BE49-F238E27FC236}">
                <a16:creationId xmlns:a16="http://schemas.microsoft.com/office/drawing/2014/main" id="{6D1706C4-F39E-CD15-964E-AFB8A3C35919}"/>
              </a:ext>
            </a:extLst>
          </p:cNvPr>
          <p:cNvSpPr/>
          <p:nvPr/>
        </p:nvSpPr>
        <p:spPr>
          <a:xfrm>
            <a:off x="1" y="6059567"/>
            <a:ext cx="3019733" cy="836998"/>
          </a:xfrm>
          <a:prstGeom prst="mathMinus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Minus Sign 34">
            <a:extLst>
              <a:ext uri="{FF2B5EF4-FFF2-40B4-BE49-F238E27FC236}">
                <a16:creationId xmlns:a16="http://schemas.microsoft.com/office/drawing/2014/main" id="{785363A8-37CB-5B72-6DDC-F91D819FCC14}"/>
              </a:ext>
            </a:extLst>
          </p:cNvPr>
          <p:cNvSpPr/>
          <p:nvPr/>
        </p:nvSpPr>
        <p:spPr>
          <a:xfrm>
            <a:off x="9253056" y="6078741"/>
            <a:ext cx="3019733" cy="836998"/>
          </a:xfrm>
          <a:prstGeom prst="mathMinus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Minus Sign 35">
            <a:extLst>
              <a:ext uri="{FF2B5EF4-FFF2-40B4-BE49-F238E27FC236}">
                <a16:creationId xmlns:a16="http://schemas.microsoft.com/office/drawing/2014/main" id="{5A559219-A5A5-CB03-683C-D598C27F48D1}"/>
              </a:ext>
            </a:extLst>
          </p:cNvPr>
          <p:cNvSpPr/>
          <p:nvPr/>
        </p:nvSpPr>
        <p:spPr>
          <a:xfrm>
            <a:off x="3944039" y="6093009"/>
            <a:ext cx="4483865" cy="836998"/>
          </a:xfrm>
          <a:prstGeom prst="mathMinus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33EE73-ABF5-DC6C-02C5-B35B8DFF05C3}"/>
              </a:ext>
            </a:extLst>
          </p:cNvPr>
          <p:cNvSpPr txBox="1"/>
          <p:nvPr/>
        </p:nvSpPr>
        <p:spPr>
          <a:xfrm>
            <a:off x="2975484" y="2548611"/>
            <a:ext cx="25815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Extended  Transition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0FACEB-F99F-468C-703D-1C9AA066DC20}"/>
              </a:ext>
            </a:extLst>
          </p:cNvPr>
          <p:cNvSpPr/>
          <p:nvPr/>
        </p:nvSpPr>
        <p:spPr>
          <a:xfrm>
            <a:off x="10477765" y="2285067"/>
            <a:ext cx="1735260" cy="1499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41DA56-7228-7CFD-AD2E-5CB9F3CB55E8}"/>
              </a:ext>
            </a:extLst>
          </p:cNvPr>
          <p:cNvSpPr txBox="1"/>
          <p:nvPr/>
        </p:nvSpPr>
        <p:spPr>
          <a:xfrm>
            <a:off x="10451511" y="2402867"/>
            <a:ext cx="18863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Meet the Tutor</a:t>
            </a:r>
          </a:p>
        </p:txBody>
      </p:sp>
    </p:spTree>
    <p:extLst>
      <p:ext uri="{BB962C8B-B14F-4D97-AF65-F5344CB8AC3E}">
        <p14:creationId xmlns:p14="http://schemas.microsoft.com/office/powerpoint/2010/main" val="7091482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44D978-DE1C-E543-7575-BB9B2E06C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58" y="5672782"/>
            <a:ext cx="11875259" cy="10764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EA3DCE-C56C-9B63-EF54-95A0C93DF43A}"/>
              </a:ext>
            </a:extLst>
          </p:cNvPr>
          <p:cNvSpPr txBox="1"/>
          <p:nvPr/>
        </p:nvSpPr>
        <p:spPr>
          <a:xfrm>
            <a:off x="724829" y="2285283"/>
            <a:ext cx="11028556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Everyone’s experience will be </a:t>
            </a:r>
            <a:r>
              <a:rPr lang="en-GB" sz="3200" b="1" dirty="0"/>
              <a:t>different</a:t>
            </a:r>
            <a:r>
              <a:rPr lang="en-GB" sz="3200" dirty="0"/>
              <a:t> and that’s okay! Some people will find Transition easy, and others may find some aspects challenging. That’s normal. However, by trying your best at every opportunity you are given, you </a:t>
            </a:r>
            <a:r>
              <a:rPr lang="en-GB" sz="3200" b="1" dirty="0"/>
              <a:t>will </a:t>
            </a:r>
            <a:r>
              <a:rPr lang="en-GB" sz="3200" dirty="0"/>
              <a:t>overcome challenges and become more </a:t>
            </a:r>
            <a:r>
              <a:rPr lang="en-GB" sz="3200" b="1" dirty="0"/>
              <a:t>resilient</a:t>
            </a:r>
            <a:r>
              <a:rPr lang="en-GB" sz="3200" dirty="0"/>
              <a:t>. </a:t>
            </a:r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47C9CD-4778-69E4-1DBF-0C8A938CE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8449" y="0"/>
            <a:ext cx="3353551" cy="18557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00131A-182F-AA60-FC03-DC7CFF443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7940" y="530157"/>
            <a:ext cx="5661103" cy="1325563"/>
          </a:xfrm>
        </p:spPr>
        <p:txBody>
          <a:bodyPr/>
          <a:lstStyle/>
          <a:p>
            <a:r>
              <a:rPr lang="en-GB" b="1" u="sng" dirty="0"/>
              <a:t>How confident do I feel </a:t>
            </a:r>
            <a:br>
              <a:rPr lang="en-GB" b="1" u="sng" dirty="0"/>
            </a:br>
            <a:r>
              <a:rPr lang="en-GB" b="1" u="sng" dirty="0"/>
              <a:t>about Transition? </a:t>
            </a:r>
          </a:p>
        </p:txBody>
      </p:sp>
    </p:spTree>
    <p:extLst>
      <p:ext uri="{BB962C8B-B14F-4D97-AF65-F5344CB8AC3E}">
        <p14:creationId xmlns:p14="http://schemas.microsoft.com/office/powerpoint/2010/main" val="42228454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F6C92E5-ABDA-5AF9-F3EA-A57473DAE823}"/>
              </a:ext>
            </a:extLst>
          </p:cNvPr>
          <p:cNvSpPr txBox="1"/>
          <p:nvPr/>
        </p:nvSpPr>
        <p:spPr>
          <a:xfrm>
            <a:off x="758492" y="357616"/>
            <a:ext cx="81513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u="sng" dirty="0"/>
              <a:t>For some people Transition may feel like walking over a strong bridge. It will be effortless and easy. </a:t>
            </a:r>
          </a:p>
        </p:txBody>
      </p:sp>
      <p:pic>
        <p:nvPicPr>
          <p:cNvPr id="5" name="Picture 4" descr="A metal bridge over a road&#10;&#10;AI-generated content may be incorrect.">
            <a:extLst>
              <a:ext uri="{FF2B5EF4-FFF2-40B4-BE49-F238E27FC236}">
                <a16:creationId xmlns:a16="http://schemas.microsoft.com/office/drawing/2014/main" id="{D466ACAC-2645-E52F-7B68-DB0FF4BF27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332" r="19369" b="2"/>
          <a:stretch/>
        </p:blipFill>
        <p:spPr>
          <a:xfrm>
            <a:off x="1164738" y="2011878"/>
            <a:ext cx="4678500" cy="3621875"/>
          </a:xfrm>
          <a:prstGeom prst="rect">
            <a:avLst/>
          </a:prstGeom>
        </p:spPr>
      </p:pic>
      <p:pic>
        <p:nvPicPr>
          <p:cNvPr id="6" name="Picture 5" descr="A red bridge over water&#10;&#10;AI-generated content may be incorrect.">
            <a:extLst>
              <a:ext uri="{FF2B5EF4-FFF2-40B4-BE49-F238E27FC236}">
                <a16:creationId xmlns:a16="http://schemas.microsoft.com/office/drawing/2014/main" id="{F9B151FE-374F-BE46-2138-8D2641C01F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688" r="29971"/>
          <a:stretch/>
        </p:blipFill>
        <p:spPr>
          <a:xfrm>
            <a:off x="6571787" y="1953313"/>
            <a:ext cx="4968191" cy="3621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B180CF-B044-E66A-6F73-3A95B2565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058" y="5672782"/>
            <a:ext cx="11875259" cy="10764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15725A-94C6-3E23-59CE-377991A693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8449" y="0"/>
            <a:ext cx="3353551" cy="185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8482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E0A23A-7E51-AB85-B407-96F51EB4C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BD5EB61-AC71-C863-AC50-1A9F270AF355}"/>
              </a:ext>
            </a:extLst>
          </p:cNvPr>
          <p:cNvSpPr txBox="1"/>
          <p:nvPr/>
        </p:nvSpPr>
        <p:spPr>
          <a:xfrm>
            <a:off x="758492" y="357616"/>
            <a:ext cx="81513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u="sng" dirty="0"/>
              <a:t>For others it may feel like walking over an uneven bridge. Nervous or challenging.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4C6937-C128-FE1E-F87B-70B11837A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58" y="5672782"/>
            <a:ext cx="11875259" cy="10764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0414CE-0EA6-0E62-2199-70D98A94D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8449" y="0"/>
            <a:ext cx="3353551" cy="1855720"/>
          </a:xfrm>
          <a:prstGeom prst="rect">
            <a:avLst/>
          </a:prstGeom>
        </p:spPr>
      </p:pic>
      <p:pic>
        <p:nvPicPr>
          <p:cNvPr id="2" name="Picture 2" descr="Image result for unstable rope bridge">
            <a:extLst>
              <a:ext uri="{FF2B5EF4-FFF2-40B4-BE49-F238E27FC236}">
                <a16:creationId xmlns:a16="http://schemas.microsoft.com/office/drawing/2014/main" id="{71411C4B-0B3F-45F7-3971-99DD3D4DD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" r="12591" b="1"/>
          <a:stretch/>
        </p:blipFill>
        <p:spPr bwMode="auto">
          <a:xfrm>
            <a:off x="501984" y="1855720"/>
            <a:ext cx="3111219" cy="376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Image result for unstable rope bridge">
            <a:extLst>
              <a:ext uri="{FF2B5EF4-FFF2-40B4-BE49-F238E27FC236}">
                <a16:creationId xmlns:a16="http://schemas.microsoft.com/office/drawing/2014/main" id="{AB94DB3A-FB1F-D3C0-DA00-D7D6C163A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2" r="12172" b="1"/>
          <a:stretch/>
        </p:blipFill>
        <p:spPr bwMode="auto">
          <a:xfrm>
            <a:off x="4208888" y="1669339"/>
            <a:ext cx="4187979" cy="399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Image result for unstable rope bridge">
            <a:extLst>
              <a:ext uri="{FF2B5EF4-FFF2-40B4-BE49-F238E27FC236}">
                <a16:creationId xmlns:a16="http://schemas.microsoft.com/office/drawing/2014/main" id="{3CC790BB-5A06-0DEA-3F72-F7A07B486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r="40266" b="1"/>
          <a:stretch/>
        </p:blipFill>
        <p:spPr bwMode="auto">
          <a:xfrm>
            <a:off x="9588236" y="1906228"/>
            <a:ext cx="2036255" cy="3766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6831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2537E-607B-D39B-C6DB-379C14E0B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/>
              <a:t>How can we help? – Extended Transition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5472A-446C-0262-469A-9D5BEAAAB5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070" y="1465803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For our pupils who need a little bit of extra help transitioning before our full transition week takes place.</a:t>
            </a:r>
          </a:p>
          <a:p>
            <a:pPr marL="0" indent="0">
              <a:buNone/>
            </a:pPr>
            <a:r>
              <a:rPr lang="en-GB" dirty="0"/>
              <a:t>extra sessions running up to transition week:</a:t>
            </a:r>
          </a:p>
          <a:p>
            <a:r>
              <a:rPr lang="en-GB" sz="2400" i="0" dirty="0">
                <a:solidFill>
                  <a:srgbClr val="242424"/>
                </a:solidFill>
                <a:effectLst/>
                <a:latin typeface="Aptos" panose="020B0004020202020204" pitchFamily="34" charset="0"/>
              </a:rPr>
              <a:t>Wednesday 4</a:t>
            </a:r>
            <a:r>
              <a:rPr lang="en-GB" sz="2400" i="0" baseline="30000" dirty="0">
                <a:solidFill>
                  <a:srgbClr val="242424"/>
                </a:solidFill>
                <a:effectLst/>
                <a:latin typeface="Aptos" panose="020B0004020202020204" pitchFamily="34" charset="0"/>
              </a:rPr>
              <a:t>th</a:t>
            </a:r>
            <a:r>
              <a:rPr lang="en-GB" sz="2400" i="0" dirty="0">
                <a:solidFill>
                  <a:srgbClr val="242424"/>
                </a:solidFill>
                <a:effectLst/>
                <a:latin typeface="Aptos" panose="020B0004020202020204" pitchFamily="34" charset="0"/>
              </a:rPr>
              <a:t> June    9.15am – 10.45am </a:t>
            </a:r>
          </a:p>
          <a:p>
            <a:pPr marL="0" indent="0">
              <a:buNone/>
            </a:pPr>
            <a:r>
              <a:rPr lang="en-GB" sz="2400" b="1" i="0" dirty="0">
                <a:solidFill>
                  <a:srgbClr val="242424"/>
                </a:solidFill>
                <a:effectLst/>
                <a:latin typeface="Aptos" panose="020B0004020202020204" pitchFamily="34" charset="0"/>
              </a:rPr>
              <a:t>(</a:t>
            </a:r>
            <a:r>
              <a:rPr lang="en-GB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Familiarity with SEND staff of Great Torrington school)</a:t>
            </a:r>
            <a:endParaRPr lang="en-GB" sz="3200" b="1" i="0" dirty="0">
              <a:solidFill>
                <a:srgbClr val="242424"/>
              </a:solidFill>
              <a:effectLst/>
              <a:latin typeface="Aptos" panose="020B0004020202020204" pitchFamily="34" charset="0"/>
            </a:endParaRPr>
          </a:p>
          <a:p>
            <a:r>
              <a:rPr lang="en-GB" sz="2400" i="0" dirty="0">
                <a:solidFill>
                  <a:srgbClr val="242424"/>
                </a:solidFill>
                <a:effectLst/>
                <a:latin typeface="Aptos" panose="020B0004020202020204" pitchFamily="34" charset="0"/>
              </a:rPr>
              <a:t>Wednesday 11</a:t>
            </a:r>
            <a:r>
              <a:rPr lang="en-GB" sz="2400" i="0" baseline="30000" dirty="0">
                <a:solidFill>
                  <a:srgbClr val="242424"/>
                </a:solidFill>
                <a:effectLst/>
                <a:latin typeface="Aptos" panose="020B0004020202020204" pitchFamily="34" charset="0"/>
              </a:rPr>
              <a:t>th</a:t>
            </a:r>
            <a:r>
              <a:rPr lang="en-GB" sz="2400" i="0" dirty="0">
                <a:solidFill>
                  <a:srgbClr val="242424"/>
                </a:solidFill>
                <a:effectLst/>
                <a:latin typeface="Aptos" panose="020B0004020202020204" pitchFamily="34" charset="0"/>
              </a:rPr>
              <a:t> June 9.15am – 10.45am</a:t>
            </a:r>
          </a:p>
          <a:p>
            <a:pPr marL="0" indent="0">
              <a:buNone/>
            </a:pPr>
            <a:r>
              <a:rPr lang="en-GB" sz="2400" b="1" i="0" dirty="0">
                <a:solidFill>
                  <a:srgbClr val="242424"/>
                </a:solidFill>
                <a:effectLst/>
                <a:latin typeface="Aptos" panose="020B0004020202020204" pitchFamily="34" charset="0"/>
              </a:rPr>
              <a:t> (</a:t>
            </a:r>
            <a:r>
              <a:rPr lang="en-GB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Familiarity with the building and site)</a:t>
            </a:r>
            <a:endParaRPr lang="en-GB" sz="2400" b="1" i="0" dirty="0">
              <a:solidFill>
                <a:srgbClr val="242424"/>
              </a:solidFill>
              <a:effectLst/>
              <a:latin typeface="Aptos" panose="020B0004020202020204" pitchFamily="34" charset="0"/>
            </a:endParaRPr>
          </a:p>
          <a:p>
            <a:r>
              <a:rPr lang="en-GB" sz="2400" i="0" dirty="0">
                <a:solidFill>
                  <a:srgbClr val="242424"/>
                </a:solidFill>
                <a:effectLst/>
                <a:latin typeface="Aptos" panose="020B0004020202020204" pitchFamily="34" charset="0"/>
              </a:rPr>
              <a:t>Wednesday 18</a:t>
            </a:r>
            <a:r>
              <a:rPr lang="en-GB" sz="2400" i="0" baseline="30000" dirty="0">
                <a:solidFill>
                  <a:srgbClr val="242424"/>
                </a:solidFill>
                <a:effectLst/>
                <a:latin typeface="Aptos" panose="020B0004020202020204" pitchFamily="34" charset="0"/>
              </a:rPr>
              <a:t>th</a:t>
            </a:r>
            <a:r>
              <a:rPr lang="en-GB" sz="2400" i="0" dirty="0">
                <a:solidFill>
                  <a:srgbClr val="242424"/>
                </a:solidFill>
                <a:effectLst/>
                <a:latin typeface="Aptos" panose="020B0004020202020204" pitchFamily="34" charset="0"/>
              </a:rPr>
              <a:t> June 9.15am – 10.45am </a:t>
            </a:r>
          </a:p>
          <a:p>
            <a:pPr marL="0" indent="0">
              <a:buNone/>
            </a:pPr>
            <a:r>
              <a:rPr lang="en-GB" sz="2400" b="1" i="0" dirty="0">
                <a:solidFill>
                  <a:srgbClr val="242424"/>
                </a:solidFill>
                <a:effectLst/>
                <a:latin typeface="Aptos" panose="020B0004020202020204" pitchFamily="34" charset="0"/>
              </a:rPr>
              <a:t>(</a:t>
            </a:r>
            <a:r>
              <a:rPr lang="en-GB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Familiarity with new peers and friends they will be spending time with)</a:t>
            </a:r>
          </a:p>
          <a:p>
            <a:pPr algn="l"/>
            <a:endParaRPr lang="en-GB" sz="2400" b="0" i="0" dirty="0">
              <a:solidFill>
                <a:srgbClr val="242424"/>
              </a:solidFill>
              <a:effectLst/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2C2A07-E459-D3AC-8ADE-D081D3B8A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0086" y="2653566"/>
            <a:ext cx="2974408" cy="16459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1C38C8-DA02-596E-F350-D5C9A62C6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58" y="5672782"/>
            <a:ext cx="11875259" cy="10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343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38CD2-DF64-F1E6-3FB5-E33D81CBF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Hardy Centre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011AC-C1B4-779D-8A64-8783CA821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484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Extended Transition will be run by the Hardy Centre.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The Hardy Centre helps pupils that have a </a:t>
            </a:r>
            <a:r>
              <a:rPr lang="en-GB" b="1" dirty="0"/>
              <a:t>variety of needs and/or on a EHCP</a:t>
            </a:r>
            <a:r>
              <a:rPr lang="en-GB" dirty="0"/>
              <a:t> to ensure they can access the wider curriculum that we offer at GTS.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The Hardy Centre will be available for pupils to access if they need to re-regulate during transition week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69D778-13C9-38BD-02B0-75DA6DA35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8379" y="189129"/>
            <a:ext cx="3353551" cy="185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6079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9CC0EF-F20C-736D-CB83-58C3A87B5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F76B665-72AB-6CA5-0011-98B290B84A32}"/>
              </a:ext>
            </a:extLst>
          </p:cNvPr>
          <p:cNvSpPr/>
          <p:nvPr/>
        </p:nvSpPr>
        <p:spPr>
          <a:xfrm>
            <a:off x="0" y="1740346"/>
            <a:ext cx="12272789" cy="2436359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E78715-82B4-4F62-3125-B13EFA70DC61}"/>
              </a:ext>
            </a:extLst>
          </p:cNvPr>
          <p:cNvSpPr/>
          <p:nvPr/>
        </p:nvSpPr>
        <p:spPr>
          <a:xfrm>
            <a:off x="504641" y="4176705"/>
            <a:ext cx="2082421" cy="219891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AF144BC-D1C5-1083-D0D4-6FD1F62A75FE}"/>
              </a:ext>
            </a:extLst>
          </p:cNvPr>
          <p:cNvSpPr/>
          <p:nvPr/>
        </p:nvSpPr>
        <p:spPr>
          <a:xfrm>
            <a:off x="9794985" y="4176705"/>
            <a:ext cx="1856280" cy="219891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9B5291-D0B1-59F2-5195-5C8019CB3FF1}"/>
              </a:ext>
            </a:extLst>
          </p:cNvPr>
          <p:cNvSpPr txBox="1"/>
          <p:nvPr/>
        </p:nvSpPr>
        <p:spPr>
          <a:xfrm>
            <a:off x="476332" y="4766610"/>
            <a:ext cx="22199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Ready</a:t>
            </a:r>
            <a:r>
              <a:rPr lang="en-GB" dirty="0"/>
              <a:t> </a:t>
            </a:r>
          </a:p>
        </p:txBody>
      </p:sp>
      <p:sp>
        <p:nvSpPr>
          <p:cNvPr id="22" name="Free-form: Shape 21">
            <a:extLst>
              <a:ext uri="{FF2B5EF4-FFF2-40B4-BE49-F238E27FC236}">
                <a16:creationId xmlns:a16="http://schemas.microsoft.com/office/drawing/2014/main" id="{EFC587D4-1EB4-CC8B-FDCD-2A917006BB09}"/>
              </a:ext>
            </a:extLst>
          </p:cNvPr>
          <p:cNvSpPr/>
          <p:nvPr/>
        </p:nvSpPr>
        <p:spPr>
          <a:xfrm>
            <a:off x="2726545" y="4176705"/>
            <a:ext cx="7038205" cy="2634343"/>
          </a:xfrm>
          <a:custGeom>
            <a:avLst/>
            <a:gdLst>
              <a:gd name="connsiteX0" fmla="*/ 1349829 w 5823857"/>
              <a:gd name="connsiteY0" fmla="*/ 43543 h 2634343"/>
              <a:gd name="connsiteX1" fmla="*/ 0 w 5823857"/>
              <a:gd name="connsiteY1" fmla="*/ 2634343 h 2634343"/>
              <a:gd name="connsiteX2" fmla="*/ 5823857 w 5823857"/>
              <a:gd name="connsiteY2" fmla="*/ 2634343 h 2634343"/>
              <a:gd name="connsiteX3" fmla="*/ 4343400 w 5823857"/>
              <a:gd name="connsiteY3" fmla="*/ 43543 h 2634343"/>
              <a:gd name="connsiteX4" fmla="*/ 1415143 w 5823857"/>
              <a:gd name="connsiteY4" fmla="*/ 0 h 2634343"/>
              <a:gd name="connsiteX5" fmla="*/ 1349829 w 5823857"/>
              <a:gd name="connsiteY5" fmla="*/ 43543 h 263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23857" h="2634343">
                <a:moveTo>
                  <a:pt x="1349829" y="43543"/>
                </a:moveTo>
                <a:lnTo>
                  <a:pt x="0" y="2634343"/>
                </a:lnTo>
                <a:lnTo>
                  <a:pt x="5823857" y="2634343"/>
                </a:lnTo>
                <a:lnTo>
                  <a:pt x="4343400" y="43543"/>
                </a:lnTo>
                <a:lnTo>
                  <a:pt x="1415143" y="0"/>
                </a:lnTo>
                <a:lnTo>
                  <a:pt x="1349829" y="43543"/>
                </a:ln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48AA2E7-05BA-1DDE-B346-77ED31100194}"/>
              </a:ext>
            </a:extLst>
          </p:cNvPr>
          <p:cNvSpPr/>
          <p:nvPr/>
        </p:nvSpPr>
        <p:spPr>
          <a:xfrm>
            <a:off x="4665610" y="4195045"/>
            <a:ext cx="3019733" cy="219891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D1A9C5-52DC-F713-F163-19B94262EDF8}"/>
              </a:ext>
            </a:extLst>
          </p:cNvPr>
          <p:cNvSpPr txBox="1"/>
          <p:nvPr/>
        </p:nvSpPr>
        <p:spPr>
          <a:xfrm>
            <a:off x="4695845" y="4811390"/>
            <a:ext cx="30197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/>
              <a:t>Respectful</a:t>
            </a:r>
            <a:r>
              <a:rPr lang="en-GB" dirty="0"/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92962E3-224D-BA26-66D5-123127195F8F}"/>
              </a:ext>
            </a:extLst>
          </p:cNvPr>
          <p:cNvSpPr txBox="1"/>
          <p:nvPr/>
        </p:nvSpPr>
        <p:spPr>
          <a:xfrm>
            <a:off x="9982631" y="4682831"/>
            <a:ext cx="2264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Safe </a:t>
            </a:r>
            <a:r>
              <a:rPr lang="en-GB" dirty="0"/>
              <a:t>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EDBDEA2-50B0-19EA-C6D3-B3D80C73AF9D}"/>
              </a:ext>
            </a:extLst>
          </p:cNvPr>
          <p:cNvSpPr/>
          <p:nvPr/>
        </p:nvSpPr>
        <p:spPr>
          <a:xfrm>
            <a:off x="476332" y="2612571"/>
            <a:ext cx="2110730" cy="14683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590A65E-CD46-080D-914E-FF4D9D90DB4C}"/>
              </a:ext>
            </a:extLst>
          </p:cNvPr>
          <p:cNvSpPr/>
          <p:nvPr/>
        </p:nvSpPr>
        <p:spPr>
          <a:xfrm>
            <a:off x="2954058" y="2027822"/>
            <a:ext cx="2305927" cy="206408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D5F0E74-CF8A-CA8B-022A-0C2771C01BAA}"/>
              </a:ext>
            </a:extLst>
          </p:cNvPr>
          <p:cNvSpPr txBox="1"/>
          <p:nvPr/>
        </p:nvSpPr>
        <p:spPr>
          <a:xfrm>
            <a:off x="207857" y="454982"/>
            <a:ext cx="13097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u="sng" dirty="0"/>
              <a:t>The Bridge from Primary to Secondary school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568E122-8AC3-2F0E-C9C9-0011CB09FD2D}"/>
              </a:ext>
            </a:extLst>
          </p:cNvPr>
          <p:cNvSpPr/>
          <p:nvPr/>
        </p:nvSpPr>
        <p:spPr>
          <a:xfrm>
            <a:off x="460230" y="2027104"/>
            <a:ext cx="2305927" cy="206408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C48A51-54F1-7D74-F9FE-688113B56363}"/>
              </a:ext>
            </a:extLst>
          </p:cNvPr>
          <p:cNvSpPr txBox="1"/>
          <p:nvPr/>
        </p:nvSpPr>
        <p:spPr>
          <a:xfrm>
            <a:off x="525257" y="2470233"/>
            <a:ext cx="31798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House Allocations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6EB32B3-AEBE-B142-4C39-6A411863EDFE}"/>
              </a:ext>
            </a:extLst>
          </p:cNvPr>
          <p:cNvSpPr/>
          <p:nvPr/>
        </p:nvSpPr>
        <p:spPr>
          <a:xfrm>
            <a:off x="5441267" y="2002691"/>
            <a:ext cx="2305927" cy="206408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5AF1ED8-7096-2F68-9C73-8B70D4FF14E7}"/>
              </a:ext>
            </a:extLst>
          </p:cNvPr>
          <p:cNvSpPr/>
          <p:nvPr/>
        </p:nvSpPr>
        <p:spPr>
          <a:xfrm>
            <a:off x="8084979" y="1976799"/>
            <a:ext cx="2207598" cy="20169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7A42F6-9BD2-861A-8046-48DC60345078}"/>
              </a:ext>
            </a:extLst>
          </p:cNvPr>
          <p:cNvSpPr txBox="1"/>
          <p:nvPr/>
        </p:nvSpPr>
        <p:spPr>
          <a:xfrm>
            <a:off x="8118157" y="2324833"/>
            <a:ext cx="2760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Transition Week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19D610-B6F6-2A9F-232B-9FAA68EA5746}"/>
              </a:ext>
            </a:extLst>
          </p:cNvPr>
          <p:cNvSpPr txBox="1"/>
          <p:nvPr/>
        </p:nvSpPr>
        <p:spPr>
          <a:xfrm>
            <a:off x="5608255" y="2531730"/>
            <a:ext cx="2768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/>
              <a:t>Camp</a:t>
            </a:r>
          </a:p>
        </p:txBody>
      </p:sp>
      <p:sp>
        <p:nvSpPr>
          <p:cNvPr id="34" name="Minus Sign 33">
            <a:extLst>
              <a:ext uri="{FF2B5EF4-FFF2-40B4-BE49-F238E27FC236}">
                <a16:creationId xmlns:a16="http://schemas.microsoft.com/office/drawing/2014/main" id="{121211F0-D287-DB2B-BDF0-5730359FBDFE}"/>
              </a:ext>
            </a:extLst>
          </p:cNvPr>
          <p:cNvSpPr/>
          <p:nvPr/>
        </p:nvSpPr>
        <p:spPr>
          <a:xfrm>
            <a:off x="1" y="6059567"/>
            <a:ext cx="3019733" cy="836998"/>
          </a:xfrm>
          <a:prstGeom prst="mathMinus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Minus Sign 34">
            <a:extLst>
              <a:ext uri="{FF2B5EF4-FFF2-40B4-BE49-F238E27FC236}">
                <a16:creationId xmlns:a16="http://schemas.microsoft.com/office/drawing/2014/main" id="{79EB2601-9ADA-1271-8650-03F9FFBD44F8}"/>
              </a:ext>
            </a:extLst>
          </p:cNvPr>
          <p:cNvSpPr/>
          <p:nvPr/>
        </p:nvSpPr>
        <p:spPr>
          <a:xfrm>
            <a:off x="9253056" y="6078741"/>
            <a:ext cx="3019733" cy="836998"/>
          </a:xfrm>
          <a:prstGeom prst="mathMinus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Minus Sign 35">
            <a:extLst>
              <a:ext uri="{FF2B5EF4-FFF2-40B4-BE49-F238E27FC236}">
                <a16:creationId xmlns:a16="http://schemas.microsoft.com/office/drawing/2014/main" id="{C828AE5F-2EBA-CFA5-EC4C-5F35EAD414CD}"/>
              </a:ext>
            </a:extLst>
          </p:cNvPr>
          <p:cNvSpPr/>
          <p:nvPr/>
        </p:nvSpPr>
        <p:spPr>
          <a:xfrm>
            <a:off x="3944039" y="6093009"/>
            <a:ext cx="4483865" cy="836998"/>
          </a:xfrm>
          <a:prstGeom prst="mathMinus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E2DDA0-A57D-BA82-AD58-773ACFBC1F35}"/>
              </a:ext>
            </a:extLst>
          </p:cNvPr>
          <p:cNvSpPr txBox="1"/>
          <p:nvPr/>
        </p:nvSpPr>
        <p:spPr>
          <a:xfrm>
            <a:off x="2990907" y="2512771"/>
            <a:ext cx="25815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Extended  Transition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8D459E-9543-25C1-E204-728F1D30B53E}"/>
              </a:ext>
            </a:extLst>
          </p:cNvPr>
          <p:cNvSpPr/>
          <p:nvPr/>
        </p:nvSpPr>
        <p:spPr>
          <a:xfrm>
            <a:off x="10477765" y="2285067"/>
            <a:ext cx="1735260" cy="1499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6C0FF2-8401-D94B-7E50-0CCEDB94970B}"/>
              </a:ext>
            </a:extLst>
          </p:cNvPr>
          <p:cNvSpPr txBox="1"/>
          <p:nvPr/>
        </p:nvSpPr>
        <p:spPr>
          <a:xfrm>
            <a:off x="10451511" y="2402867"/>
            <a:ext cx="18863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Meet the Tutor</a:t>
            </a:r>
          </a:p>
        </p:txBody>
      </p:sp>
    </p:spTree>
    <p:extLst>
      <p:ext uri="{BB962C8B-B14F-4D97-AF65-F5344CB8AC3E}">
        <p14:creationId xmlns:p14="http://schemas.microsoft.com/office/powerpoint/2010/main" val="2009164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01F34-23A8-4C4D-9BB2-AA93B2E95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49" y="90561"/>
            <a:ext cx="10515600" cy="1325563"/>
          </a:xfrm>
        </p:spPr>
        <p:txBody>
          <a:bodyPr/>
          <a:lstStyle/>
          <a:p>
            <a:r>
              <a:rPr lang="en-GB" b="1" u="sng" dirty="0"/>
              <a:t>Transition Week Dates 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C957AB0-2B93-7EFD-AB7B-69B4F95473D8}"/>
              </a:ext>
            </a:extLst>
          </p:cNvPr>
          <p:cNvSpPr txBox="1">
            <a:spLocks/>
          </p:cNvSpPr>
          <p:nvPr/>
        </p:nvSpPr>
        <p:spPr>
          <a:xfrm>
            <a:off x="522249" y="125333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>
                <a:solidFill>
                  <a:srgbClr val="242424"/>
                </a:solidFill>
                <a:latin typeface="inherit"/>
              </a:rPr>
              <a:t>Monday 23rd June &amp; Tuesday 24</a:t>
            </a:r>
            <a:r>
              <a:rPr lang="en-GB" b="1" baseline="30000" dirty="0">
                <a:solidFill>
                  <a:srgbClr val="242424"/>
                </a:solidFill>
                <a:latin typeface="inherit"/>
              </a:rPr>
              <a:t>th</a:t>
            </a:r>
            <a:r>
              <a:rPr lang="en-GB" b="1" dirty="0">
                <a:solidFill>
                  <a:srgbClr val="242424"/>
                </a:solidFill>
                <a:latin typeface="inherit"/>
              </a:rPr>
              <a:t> June    </a:t>
            </a:r>
            <a:endParaRPr lang="en-GB" dirty="0">
              <a:solidFill>
                <a:srgbClr val="242424"/>
              </a:solidFill>
              <a:latin typeface="Aptos" panose="020B0004020202020204" pitchFamily="34" charset="0"/>
            </a:endParaRPr>
          </a:p>
          <a:p>
            <a:r>
              <a:rPr lang="en-GB" b="1" dirty="0">
                <a:solidFill>
                  <a:srgbClr val="7030A0"/>
                </a:solidFill>
                <a:latin typeface="inherit"/>
              </a:rPr>
              <a:t>Resolution</a:t>
            </a:r>
            <a:r>
              <a:rPr lang="en-GB" dirty="0">
                <a:solidFill>
                  <a:srgbClr val="242424"/>
                </a:solidFill>
                <a:latin typeface="inherit"/>
              </a:rPr>
              <a:t> and </a:t>
            </a:r>
            <a:r>
              <a:rPr lang="en-GB" b="1" dirty="0">
                <a:solidFill>
                  <a:srgbClr val="00B0F0"/>
                </a:solidFill>
                <a:latin typeface="inherit"/>
              </a:rPr>
              <a:t>Endeavour</a:t>
            </a:r>
            <a:r>
              <a:rPr lang="en-GB" dirty="0">
                <a:solidFill>
                  <a:srgbClr val="242424"/>
                </a:solidFill>
                <a:latin typeface="inherit"/>
              </a:rPr>
              <a:t> (Group A)  go to the Ultimate Adventure Centre (stay one night).</a:t>
            </a:r>
            <a:endParaRPr lang="en-GB" dirty="0">
              <a:solidFill>
                <a:srgbClr val="242424"/>
              </a:solidFill>
              <a:latin typeface="Aptos" panose="020B0004020202020204" pitchFamily="34" charset="0"/>
            </a:endParaRPr>
          </a:p>
          <a:p>
            <a:r>
              <a:rPr lang="en-GB" b="1" dirty="0">
                <a:solidFill>
                  <a:srgbClr val="FF0000"/>
                </a:solidFill>
                <a:latin typeface="inherit"/>
              </a:rPr>
              <a:t>Discovery</a:t>
            </a:r>
            <a:r>
              <a:rPr lang="en-GB" dirty="0">
                <a:solidFill>
                  <a:srgbClr val="242424"/>
                </a:solidFill>
                <a:latin typeface="inherit"/>
              </a:rPr>
              <a:t> and </a:t>
            </a:r>
            <a:r>
              <a:rPr lang="en-GB" b="1" dirty="0">
                <a:solidFill>
                  <a:srgbClr val="FFC000"/>
                </a:solidFill>
                <a:latin typeface="inherit"/>
              </a:rPr>
              <a:t>Endurance</a:t>
            </a:r>
            <a:r>
              <a:rPr lang="en-GB" b="1" dirty="0">
                <a:solidFill>
                  <a:srgbClr val="242424"/>
                </a:solidFill>
                <a:latin typeface="inherit"/>
              </a:rPr>
              <a:t> </a:t>
            </a:r>
            <a:r>
              <a:rPr lang="en-GB" dirty="0">
                <a:solidFill>
                  <a:srgbClr val="242424"/>
                </a:solidFill>
                <a:latin typeface="inherit"/>
              </a:rPr>
              <a:t>(Group B)   school-based transition.</a:t>
            </a:r>
            <a:endParaRPr lang="en-GB" dirty="0">
              <a:solidFill>
                <a:srgbClr val="242424"/>
              </a:solidFill>
              <a:latin typeface="Aptos" panose="020B00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b="1" dirty="0">
                <a:solidFill>
                  <a:srgbClr val="242424"/>
                </a:solidFill>
                <a:latin typeface="inherit"/>
              </a:rPr>
              <a:t>Wednesday 25</a:t>
            </a:r>
            <a:r>
              <a:rPr lang="en-GB" b="1" baseline="30000" dirty="0">
                <a:solidFill>
                  <a:srgbClr val="242424"/>
                </a:solidFill>
                <a:latin typeface="inherit"/>
              </a:rPr>
              <a:t>th</a:t>
            </a:r>
            <a:r>
              <a:rPr lang="en-GB" b="1" dirty="0">
                <a:solidFill>
                  <a:srgbClr val="242424"/>
                </a:solidFill>
                <a:latin typeface="inherit"/>
              </a:rPr>
              <a:t> June &amp; Thursday 26</a:t>
            </a:r>
            <a:r>
              <a:rPr lang="en-GB" b="1" baseline="30000" dirty="0">
                <a:solidFill>
                  <a:srgbClr val="242424"/>
                </a:solidFill>
                <a:latin typeface="inherit"/>
              </a:rPr>
              <a:t>th</a:t>
            </a:r>
            <a:r>
              <a:rPr lang="en-GB" b="1" dirty="0">
                <a:solidFill>
                  <a:srgbClr val="242424"/>
                </a:solidFill>
                <a:latin typeface="inherit"/>
              </a:rPr>
              <a:t> June</a:t>
            </a:r>
            <a:endParaRPr lang="en-GB" dirty="0">
              <a:solidFill>
                <a:srgbClr val="242424"/>
              </a:solidFill>
              <a:latin typeface="Aptos" panose="020B0004020202020204" pitchFamily="34" charset="0"/>
            </a:endParaRPr>
          </a:p>
          <a:p>
            <a:r>
              <a:rPr lang="en-GB" b="1" dirty="0">
                <a:solidFill>
                  <a:srgbClr val="FF0000"/>
                </a:solidFill>
                <a:latin typeface="inherit"/>
              </a:rPr>
              <a:t>Discovery</a:t>
            </a:r>
            <a:r>
              <a:rPr lang="en-GB" dirty="0">
                <a:solidFill>
                  <a:srgbClr val="242424"/>
                </a:solidFill>
                <a:latin typeface="inherit"/>
              </a:rPr>
              <a:t> and </a:t>
            </a:r>
            <a:r>
              <a:rPr lang="en-GB" b="1" dirty="0">
                <a:solidFill>
                  <a:srgbClr val="FFC000"/>
                </a:solidFill>
                <a:latin typeface="inherit"/>
              </a:rPr>
              <a:t>Endurance</a:t>
            </a:r>
            <a:r>
              <a:rPr lang="en-GB" dirty="0">
                <a:solidFill>
                  <a:srgbClr val="242424"/>
                </a:solidFill>
                <a:latin typeface="inherit"/>
              </a:rPr>
              <a:t> (Group B) go to the Ultimate Adventure Centre (stay one night).</a:t>
            </a:r>
            <a:endParaRPr lang="en-GB" dirty="0">
              <a:solidFill>
                <a:srgbClr val="242424"/>
              </a:solidFill>
              <a:latin typeface="Aptos" panose="020B0004020202020204" pitchFamily="34" charset="0"/>
            </a:endParaRPr>
          </a:p>
          <a:p>
            <a:r>
              <a:rPr lang="en-GB" b="1" dirty="0">
                <a:solidFill>
                  <a:srgbClr val="7030A0"/>
                </a:solidFill>
                <a:latin typeface="inherit"/>
              </a:rPr>
              <a:t>Resolution</a:t>
            </a:r>
            <a:r>
              <a:rPr lang="en-GB" dirty="0">
                <a:solidFill>
                  <a:srgbClr val="242424"/>
                </a:solidFill>
                <a:latin typeface="inherit"/>
              </a:rPr>
              <a:t> and </a:t>
            </a:r>
            <a:r>
              <a:rPr lang="en-GB" b="1" dirty="0">
                <a:solidFill>
                  <a:srgbClr val="00B0F0"/>
                </a:solidFill>
                <a:latin typeface="inherit"/>
              </a:rPr>
              <a:t>Endeavour</a:t>
            </a:r>
            <a:r>
              <a:rPr lang="en-GB" dirty="0">
                <a:solidFill>
                  <a:srgbClr val="242424"/>
                </a:solidFill>
                <a:latin typeface="inherit"/>
              </a:rPr>
              <a:t> (Group A) school-based transition.</a:t>
            </a:r>
            <a:endParaRPr lang="en-GB" dirty="0">
              <a:solidFill>
                <a:srgbClr val="242424"/>
              </a:solidFill>
              <a:latin typeface="Aptos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BB2863-C59C-D197-2E43-A2C8723CB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8449" y="0"/>
            <a:ext cx="3353551" cy="18557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8898C1-C478-B2F3-F822-72C0368AFC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058" y="5672782"/>
            <a:ext cx="11875259" cy="10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1049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415C5-15D0-A6B8-11E2-F70B8C3D0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269" y="38099"/>
            <a:ext cx="11175380" cy="1325563"/>
          </a:xfrm>
        </p:spPr>
        <p:txBody>
          <a:bodyPr/>
          <a:lstStyle/>
          <a:p>
            <a:r>
              <a:rPr lang="it-IT" b="1" i="0" dirty="0">
                <a:solidFill>
                  <a:srgbClr val="242424"/>
                </a:solidFill>
                <a:effectLst/>
                <a:latin typeface="Aptos" panose="020B0004020202020204" pitchFamily="34" charset="0"/>
              </a:rPr>
              <a:t>Camp - The Ultimate Adventure Centre Ltd.</a:t>
            </a:r>
            <a:r>
              <a:rPr lang="it-IT" b="0" i="0" dirty="0">
                <a:solidFill>
                  <a:srgbClr val="242424"/>
                </a:solidFill>
                <a:effectLst/>
                <a:latin typeface="Aptos" panose="020B0004020202020204" pitchFamily="34" charset="0"/>
              </a:rPr>
              <a:t>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7FA18C-DD6F-1A08-AC30-6BFF10175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269" y="1121976"/>
            <a:ext cx="6365488" cy="4351338"/>
          </a:xfrm>
        </p:spPr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b="1" dirty="0">
                <a:solidFill>
                  <a:srgbClr val="242424"/>
                </a:solidFill>
                <a:latin typeface="inherit"/>
              </a:rPr>
              <a:t>Monday 23rd June &amp; Tuesday 24</a:t>
            </a:r>
            <a:r>
              <a:rPr lang="en-GB" b="1" baseline="30000" dirty="0">
                <a:solidFill>
                  <a:srgbClr val="242424"/>
                </a:solidFill>
                <a:latin typeface="inherit"/>
              </a:rPr>
              <a:t>th</a:t>
            </a:r>
            <a:r>
              <a:rPr lang="en-GB" b="1" dirty="0">
                <a:solidFill>
                  <a:srgbClr val="242424"/>
                </a:solidFill>
                <a:latin typeface="inherit"/>
              </a:rPr>
              <a:t> June    </a:t>
            </a:r>
            <a:endParaRPr lang="en-GB" dirty="0">
              <a:solidFill>
                <a:srgbClr val="242424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GB" b="1" dirty="0">
                <a:solidFill>
                  <a:srgbClr val="7030A0"/>
                </a:solidFill>
                <a:latin typeface="inherit"/>
              </a:rPr>
              <a:t>Resolution</a:t>
            </a:r>
            <a:r>
              <a:rPr lang="en-GB" dirty="0">
                <a:solidFill>
                  <a:srgbClr val="242424"/>
                </a:solidFill>
                <a:latin typeface="inherit"/>
              </a:rPr>
              <a:t> and </a:t>
            </a:r>
            <a:r>
              <a:rPr lang="en-GB" b="1" dirty="0">
                <a:solidFill>
                  <a:srgbClr val="00B0F0"/>
                </a:solidFill>
                <a:latin typeface="inherit"/>
              </a:rPr>
              <a:t>Endeavour</a:t>
            </a:r>
            <a:r>
              <a:rPr lang="en-GB" dirty="0">
                <a:solidFill>
                  <a:srgbClr val="242424"/>
                </a:solidFill>
                <a:latin typeface="inherit"/>
              </a:rPr>
              <a:t> (Group A)  go to the Ultimate Adventure Centre (stay one night).</a:t>
            </a: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 </a:t>
            </a:r>
            <a:r>
              <a:rPr lang="en-GB" b="1" dirty="0">
                <a:solidFill>
                  <a:srgbClr val="242424"/>
                </a:solidFill>
                <a:latin typeface="inherit"/>
              </a:rPr>
              <a:t>Wednesday 25</a:t>
            </a:r>
            <a:r>
              <a:rPr lang="en-GB" b="1" baseline="30000" dirty="0">
                <a:solidFill>
                  <a:srgbClr val="242424"/>
                </a:solidFill>
                <a:latin typeface="inherit"/>
              </a:rPr>
              <a:t>th</a:t>
            </a:r>
            <a:r>
              <a:rPr lang="en-GB" b="1" dirty="0">
                <a:solidFill>
                  <a:srgbClr val="242424"/>
                </a:solidFill>
                <a:latin typeface="inherit"/>
              </a:rPr>
              <a:t> June &amp; Thursday 26</a:t>
            </a:r>
            <a:r>
              <a:rPr lang="en-GB" b="1" baseline="30000" dirty="0">
                <a:solidFill>
                  <a:srgbClr val="242424"/>
                </a:solidFill>
                <a:latin typeface="inherit"/>
              </a:rPr>
              <a:t>th</a:t>
            </a:r>
            <a:r>
              <a:rPr lang="en-GB" b="1" dirty="0">
                <a:solidFill>
                  <a:srgbClr val="242424"/>
                </a:solidFill>
                <a:latin typeface="inherit"/>
              </a:rPr>
              <a:t> June</a:t>
            </a:r>
            <a:endParaRPr lang="en-GB" dirty="0">
              <a:solidFill>
                <a:srgbClr val="242424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GB" b="1" dirty="0">
                <a:solidFill>
                  <a:srgbClr val="FF0000"/>
                </a:solidFill>
                <a:latin typeface="inherit"/>
              </a:rPr>
              <a:t>Discovery</a:t>
            </a:r>
            <a:r>
              <a:rPr lang="en-GB" dirty="0">
                <a:solidFill>
                  <a:srgbClr val="242424"/>
                </a:solidFill>
                <a:latin typeface="inherit"/>
              </a:rPr>
              <a:t> and </a:t>
            </a:r>
            <a:r>
              <a:rPr lang="en-GB" b="1" dirty="0">
                <a:solidFill>
                  <a:srgbClr val="FFC000"/>
                </a:solidFill>
                <a:latin typeface="inherit"/>
              </a:rPr>
              <a:t>Endurance</a:t>
            </a:r>
            <a:r>
              <a:rPr lang="en-GB" dirty="0">
                <a:solidFill>
                  <a:srgbClr val="242424"/>
                </a:solidFill>
                <a:latin typeface="inherit"/>
              </a:rPr>
              <a:t> (Group B) go to the Ultimate Adventure Centre (stay one night).</a:t>
            </a:r>
            <a:endParaRPr lang="en-GB" dirty="0">
              <a:solidFill>
                <a:srgbClr val="242424"/>
              </a:solidFill>
              <a:latin typeface="Aptos" panose="020B0004020202020204" pitchFamily="34" charset="0"/>
            </a:endParaRPr>
          </a:p>
          <a:p>
            <a:endParaRPr lang="en-GB" dirty="0"/>
          </a:p>
        </p:txBody>
      </p:sp>
      <p:pic>
        <p:nvPicPr>
          <p:cNvPr id="13316" name="Picture 4" descr="Ultimate Adventure Centre - 2cholidays">
            <a:extLst>
              <a:ext uri="{FF2B5EF4-FFF2-40B4-BE49-F238E27FC236}">
                <a16:creationId xmlns:a16="http://schemas.microsoft.com/office/drawing/2014/main" id="{397638D0-7652-5B09-E7B4-F683B6ED5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244" y="1805686"/>
            <a:ext cx="4939990" cy="231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4B5F6F-BB3A-A190-5E44-94672CEF5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58" y="5672782"/>
            <a:ext cx="11875259" cy="10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7171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3DF1D-E883-6350-E479-6B85D97AE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0D43C-3AD1-33D7-744C-F11653C84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9129"/>
            <a:ext cx="10515600" cy="1325563"/>
          </a:xfrm>
        </p:spPr>
        <p:txBody>
          <a:bodyPr/>
          <a:lstStyle/>
          <a:p>
            <a:r>
              <a:rPr lang="en-GB" b="1" u="sng" dirty="0"/>
              <a:t>Payment for Camp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3A16E8-9AA2-29C7-6A7E-25C6C369B7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070" y="1015167"/>
            <a:ext cx="10515600" cy="482766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Price of Camp - </a:t>
            </a:r>
            <a:r>
              <a:rPr lang="en-GB" b="1" dirty="0"/>
              <a:t>£105</a:t>
            </a:r>
          </a:p>
          <a:p>
            <a:pPr marL="0" indent="0">
              <a:buNone/>
            </a:pPr>
            <a:r>
              <a:rPr lang="en-GB" b="0" i="0" dirty="0">
                <a:solidFill>
                  <a:srgbClr val="242424"/>
                </a:solidFill>
                <a:effectLst/>
                <a:latin typeface="Aptos" panose="020B0004020202020204" pitchFamily="34" charset="0"/>
              </a:rPr>
              <a:t>You can pay for camp in </a:t>
            </a:r>
            <a:r>
              <a:rPr lang="en-GB" b="1" i="0" dirty="0">
                <a:solidFill>
                  <a:srgbClr val="242424"/>
                </a:solidFill>
                <a:effectLst/>
                <a:latin typeface="Aptos" panose="020B0004020202020204" pitchFamily="34" charset="0"/>
              </a:rPr>
              <a:t>1 of 2 ways</a:t>
            </a:r>
            <a:r>
              <a:rPr lang="en-GB" b="0" i="0" dirty="0">
                <a:solidFill>
                  <a:srgbClr val="242424"/>
                </a:solidFill>
                <a:effectLst/>
                <a:latin typeface="Aptos" panose="020B0004020202020204" pitchFamily="34" charset="0"/>
              </a:rPr>
              <a:t>.  </a:t>
            </a:r>
          </a:p>
          <a:p>
            <a:pPr marL="0" indent="0">
              <a:buNone/>
            </a:pPr>
            <a:r>
              <a:rPr lang="en-GB" b="0" i="0" dirty="0">
                <a:solidFill>
                  <a:srgbClr val="242424"/>
                </a:solidFill>
                <a:effectLst/>
                <a:latin typeface="Aptos" panose="020B0004020202020204" pitchFamily="34" charset="0"/>
              </a:rPr>
              <a:t>1.Split the payment £55 Deposit + £</a:t>
            </a:r>
            <a:r>
              <a:rPr lang="en-GB" dirty="0">
                <a:solidFill>
                  <a:srgbClr val="242424"/>
                </a:solidFill>
                <a:latin typeface="Aptos" panose="020B0004020202020204" pitchFamily="34" charset="0"/>
              </a:rPr>
              <a:t>50</a:t>
            </a:r>
            <a:r>
              <a:rPr lang="en-GB" b="0" i="0" dirty="0">
                <a:solidFill>
                  <a:srgbClr val="242424"/>
                </a:solidFill>
                <a:effectLst/>
                <a:latin typeface="Aptos" panose="020B0004020202020204" pitchFamily="34" charset="0"/>
              </a:rPr>
              <a:t> to make up the final balance.</a:t>
            </a:r>
          </a:p>
          <a:p>
            <a:pPr marL="0" indent="0">
              <a:buNone/>
            </a:pPr>
            <a:r>
              <a:rPr lang="en-GB" dirty="0">
                <a:solidFill>
                  <a:srgbClr val="242424"/>
                </a:solidFill>
                <a:latin typeface="Aptos" panose="020B0004020202020204" pitchFamily="34" charset="0"/>
              </a:rPr>
              <a:t>2.P</a:t>
            </a:r>
            <a:r>
              <a:rPr lang="en-GB" b="0" i="0" dirty="0">
                <a:solidFill>
                  <a:srgbClr val="242424"/>
                </a:solidFill>
                <a:effectLst/>
                <a:latin typeface="Aptos" panose="020B0004020202020204" pitchFamily="34" charset="0"/>
              </a:rPr>
              <a:t>ay in full by the </a:t>
            </a:r>
            <a:r>
              <a:rPr lang="en-GB" b="1" i="0" dirty="0">
                <a:solidFill>
                  <a:srgbClr val="242424"/>
                </a:solidFill>
                <a:effectLst/>
                <a:latin typeface="Aptos" panose="020B0004020202020204" pitchFamily="34" charset="0"/>
              </a:rPr>
              <a:t>30</a:t>
            </a:r>
            <a:r>
              <a:rPr lang="en-GB" b="1" i="0" baseline="30000" dirty="0">
                <a:solidFill>
                  <a:srgbClr val="242424"/>
                </a:solidFill>
                <a:effectLst/>
                <a:latin typeface="Aptos" panose="020B0004020202020204" pitchFamily="34" charset="0"/>
              </a:rPr>
              <a:t>th</a:t>
            </a:r>
            <a:r>
              <a:rPr lang="en-GB" b="1" i="0" dirty="0">
                <a:solidFill>
                  <a:srgbClr val="242424"/>
                </a:solidFill>
                <a:effectLst/>
                <a:latin typeface="Aptos" panose="020B0004020202020204" pitchFamily="34" charset="0"/>
              </a:rPr>
              <a:t> of April</a:t>
            </a:r>
          </a:p>
          <a:p>
            <a:pPr marL="0" indent="0">
              <a:buNone/>
            </a:pPr>
            <a:r>
              <a:rPr lang="en-GB" b="0" i="0" dirty="0">
                <a:solidFill>
                  <a:srgbClr val="242424"/>
                </a:solidFill>
                <a:effectLst/>
                <a:latin typeface="Aptos" panose="020B0004020202020204" pitchFamily="34" charset="0"/>
              </a:rPr>
              <a:t>Deposit of £ 55 required by 30</a:t>
            </a:r>
            <a:r>
              <a:rPr lang="en-GB" b="0" i="0" baseline="30000" dirty="0">
                <a:solidFill>
                  <a:srgbClr val="242424"/>
                </a:solidFill>
                <a:effectLst/>
                <a:latin typeface="Aptos" panose="020B0004020202020204" pitchFamily="34" charset="0"/>
              </a:rPr>
              <a:t>th</a:t>
            </a:r>
            <a:r>
              <a:rPr lang="en-GB" b="0" i="0" dirty="0">
                <a:solidFill>
                  <a:srgbClr val="242424"/>
                </a:solidFill>
                <a:effectLst/>
                <a:latin typeface="Aptos" panose="020B0004020202020204" pitchFamily="34" charset="0"/>
              </a:rPr>
              <a:t> April, and the final balance paid by 4</a:t>
            </a:r>
            <a:r>
              <a:rPr lang="en-GB" b="0" i="0" baseline="30000" dirty="0">
                <a:solidFill>
                  <a:srgbClr val="242424"/>
                </a:solidFill>
                <a:effectLst/>
                <a:latin typeface="Aptos" panose="020B0004020202020204" pitchFamily="34" charset="0"/>
              </a:rPr>
              <a:t>th</a:t>
            </a:r>
            <a:r>
              <a:rPr lang="en-GB" b="0" i="0" dirty="0">
                <a:solidFill>
                  <a:srgbClr val="242424"/>
                </a:solidFill>
                <a:effectLst/>
                <a:latin typeface="Aptos" panose="020B0004020202020204" pitchFamily="34" charset="0"/>
              </a:rPr>
              <a:t> of June.</a:t>
            </a:r>
          </a:p>
          <a:p>
            <a:pPr marL="0" indent="0">
              <a:buNone/>
            </a:pPr>
            <a:r>
              <a:rPr lang="en-GB" dirty="0">
                <a:solidFill>
                  <a:srgbClr val="242424"/>
                </a:solidFill>
                <a:latin typeface="Aptos" panose="020B0004020202020204" pitchFamily="34" charset="0"/>
              </a:rPr>
              <a:t>Payment is to be made over the phone. The Finance office is closed over the Holidays.  </a:t>
            </a:r>
          </a:p>
          <a:p>
            <a:r>
              <a:rPr lang="en-GB" b="1" dirty="0"/>
              <a:t>If you have an existing child in the school, you may pay through IRIS </a:t>
            </a:r>
            <a:r>
              <a:rPr lang="en-GB" b="1" dirty="0" err="1"/>
              <a:t>ParentMail</a:t>
            </a:r>
            <a:r>
              <a:rPr lang="en-GB" b="1" dirty="0"/>
              <a:t> through that child’s account.  </a:t>
            </a:r>
          </a:p>
          <a:p>
            <a:pPr marL="0" indent="0">
              <a:buNone/>
            </a:pPr>
            <a:r>
              <a:rPr lang="en-GB" b="1" u="sng" dirty="0"/>
              <a:t>Access for All </a:t>
            </a:r>
            <a:endParaRPr lang="en-GB" u="sng" dirty="0"/>
          </a:p>
          <a:p>
            <a:pPr marL="0" indent="0">
              <a:buNone/>
            </a:pPr>
            <a:r>
              <a:rPr lang="en-GB" b="0" i="0" dirty="0">
                <a:solidFill>
                  <a:srgbClr val="242424"/>
                </a:solidFill>
                <a:effectLst/>
                <a:latin typeface="Aptos" panose="020B0004020202020204" pitchFamily="34" charset="0"/>
              </a:rPr>
              <a:t>Not all of year 6 choose to go to camp. Those who choose not attend camp can come to GTS for four days of school-based transition.</a:t>
            </a:r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B38FC9-C4B9-C0A9-A5B9-F1ED4CF91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9034" y="0"/>
            <a:ext cx="3158762" cy="17479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CFBC79-2D14-3DDC-CCA5-0B331C8C6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58" y="5672782"/>
            <a:ext cx="11875259" cy="1076475"/>
          </a:xfrm>
          <a:prstGeom prst="rect">
            <a:avLst/>
          </a:prstGeom>
        </p:spPr>
      </p:pic>
      <p:pic>
        <p:nvPicPr>
          <p:cNvPr id="8194" name="Picture 2" descr="Image result for IRIS PARENT MAIL">
            <a:extLst>
              <a:ext uri="{FF2B5EF4-FFF2-40B4-BE49-F238E27FC236}">
                <a16:creationId xmlns:a16="http://schemas.microsoft.com/office/drawing/2014/main" id="{186470BA-6825-BED3-A01D-544242008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078" y="11811"/>
            <a:ext cx="3705921" cy="1736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006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83B1BEA-1159-4AE5-AD9B-9440E5189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194EAB-DA86-7F4D-11A2-23FEE4F1B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381000"/>
            <a:ext cx="3419856" cy="2003057"/>
          </a:xfrm>
        </p:spPr>
        <p:txBody>
          <a:bodyPr anchor="ctr">
            <a:normAutofit/>
          </a:bodyPr>
          <a:lstStyle/>
          <a:p>
            <a:r>
              <a:rPr lang="en-GB" sz="4800" dirty="0"/>
              <a:t>Before we start 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5D50C310-510F-45B8-81D2-BE905D5C6D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57015" y="141274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7C477-FF05-A5A2-1278-5889A56E3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5" y="381000"/>
            <a:ext cx="6894576" cy="2003057"/>
          </a:xfrm>
        </p:spPr>
        <p:txBody>
          <a:bodyPr anchor="ctr">
            <a:normAutofit/>
          </a:bodyPr>
          <a:lstStyle/>
          <a:p>
            <a:r>
              <a:rPr lang="en-GB" sz="2200" dirty="0"/>
              <a:t>This PowerPoint will be put onto the GTS website after this evening. </a:t>
            </a:r>
          </a:p>
          <a:p>
            <a:r>
              <a:rPr lang="en-GB" sz="2200" dirty="0"/>
              <a:t>If you don’t remember everything this evening don’t worry!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40E1AB-E48C-5BFE-EB7F-3301D3B8D4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816" r="6430" b="-2"/>
          <a:stretch/>
        </p:blipFill>
        <p:spPr>
          <a:xfrm>
            <a:off x="8" y="2668687"/>
            <a:ext cx="6095992" cy="4189309"/>
          </a:xfrm>
          <a:custGeom>
            <a:avLst/>
            <a:gdLst/>
            <a:ahLst/>
            <a:cxnLst/>
            <a:rect l="l" t="t" r="r" b="b"/>
            <a:pathLst>
              <a:path w="6005375" h="4189309">
                <a:moveTo>
                  <a:pt x="5422311" y="873"/>
                </a:moveTo>
                <a:cubicBezTo>
                  <a:pt x="5467738" y="-1249"/>
                  <a:pt x="5513346" y="499"/>
                  <a:pt x="5558643" y="6137"/>
                </a:cubicBezTo>
                <a:cubicBezTo>
                  <a:pt x="5633356" y="13367"/>
                  <a:pt x="5708323" y="18441"/>
                  <a:pt x="5783036" y="26052"/>
                </a:cubicBezTo>
                <a:cubicBezTo>
                  <a:pt x="5816269" y="29477"/>
                  <a:pt x="5849884" y="16792"/>
                  <a:pt x="5882612" y="28462"/>
                </a:cubicBezTo>
                <a:cubicBezTo>
                  <a:pt x="5909726" y="38166"/>
                  <a:pt x="5937089" y="43856"/>
                  <a:pt x="5964555" y="46416"/>
                </a:cubicBezTo>
                <a:lnTo>
                  <a:pt x="5997178" y="46088"/>
                </a:lnTo>
                <a:lnTo>
                  <a:pt x="5995170" y="275470"/>
                </a:lnTo>
                <a:cubicBezTo>
                  <a:pt x="5993432" y="411056"/>
                  <a:pt x="5993035" y="546624"/>
                  <a:pt x="5999656" y="682159"/>
                </a:cubicBezTo>
                <a:cubicBezTo>
                  <a:pt x="6009854" y="891918"/>
                  <a:pt x="6003364" y="1101545"/>
                  <a:pt x="5999656" y="1311172"/>
                </a:cubicBezTo>
                <a:cubicBezTo>
                  <a:pt x="5992506" y="1713210"/>
                  <a:pt x="6003364" y="2114718"/>
                  <a:pt x="5998730" y="2516227"/>
                </a:cubicBezTo>
                <a:cubicBezTo>
                  <a:pt x="5996744" y="2694204"/>
                  <a:pt x="5998994" y="2871916"/>
                  <a:pt x="6003364" y="3049893"/>
                </a:cubicBezTo>
                <a:cubicBezTo>
                  <a:pt x="6009720" y="3304015"/>
                  <a:pt x="5999922" y="3558268"/>
                  <a:pt x="5989196" y="3812257"/>
                </a:cubicBezTo>
                <a:cubicBezTo>
                  <a:pt x="5985594" y="3882097"/>
                  <a:pt x="5984646" y="3952020"/>
                  <a:pt x="5986348" y="4021878"/>
                </a:cubicBezTo>
                <a:lnTo>
                  <a:pt x="5996786" y="4189309"/>
                </a:lnTo>
                <a:lnTo>
                  <a:pt x="0" y="4189309"/>
                </a:lnTo>
                <a:lnTo>
                  <a:pt x="0" y="27247"/>
                </a:lnTo>
                <a:lnTo>
                  <a:pt x="495" y="27408"/>
                </a:lnTo>
                <a:cubicBezTo>
                  <a:pt x="5176" y="27551"/>
                  <a:pt x="10686" y="26465"/>
                  <a:pt x="17314" y="23896"/>
                </a:cubicBezTo>
                <a:cubicBezTo>
                  <a:pt x="33823" y="19050"/>
                  <a:pt x="50862" y="16234"/>
                  <a:pt x="68053" y="15524"/>
                </a:cubicBezTo>
                <a:cubicBezTo>
                  <a:pt x="200481" y="-1093"/>
                  <a:pt x="333037" y="3346"/>
                  <a:pt x="466100" y="8801"/>
                </a:cubicBezTo>
                <a:cubicBezTo>
                  <a:pt x="697850" y="18187"/>
                  <a:pt x="929854" y="29096"/>
                  <a:pt x="1161985" y="25798"/>
                </a:cubicBezTo>
                <a:cubicBezTo>
                  <a:pt x="1397540" y="22373"/>
                  <a:pt x="1632588" y="29604"/>
                  <a:pt x="1867890" y="39117"/>
                </a:cubicBezTo>
                <a:cubicBezTo>
                  <a:pt x="1971017" y="43050"/>
                  <a:pt x="2074779" y="46982"/>
                  <a:pt x="2176256" y="17680"/>
                </a:cubicBezTo>
                <a:cubicBezTo>
                  <a:pt x="2199190" y="12314"/>
                  <a:pt x="2223101" y="12834"/>
                  <a:pt x="2245769" y="19202"/>
                </a:cubicBezTo>
                <a:cubicBezTo>
                  <a:pt x="2359678" y="45713"/>
                  <a:pt x="2474221" y="53578"/>
                  <a:pt x="2589398" y="27447"/>
                </a:cubicBezTo>
                <a:cubicBezTo>
                  <a:pt x="2721802" y="-1220"/>
                  <a:pt x="2858087" y="-7347"/>
                  <a:pt x="2992519" y="9308"/>
                </a:cubicBezTo>
                <a:cubicBezTo>
                  <a:pt x="3115435" y="23008"/>
                  <a:pt x="3238984" y="37849"/>
                  <a:pt x="3362153" y="26813"/>
                </a:cubicBezTo>
                <a:cubicBezTo>
                  <a:pt x="3556737" y="9308"/>
                  <a:pt x="3751067" y="24530"/>
                  <a:pt x="3945651" y="29223"/>
                </a:cubicBezTo>
                <a:cubicBezTo>
                  <a:pt x="4010343" y="30745"/>
                  <a:pt x="4075416" y="44064"/>
                  <a:pt x="4139727" y="32141"/>
                </a:cubicBezTo>
                <a:cubicBezTo>
                  <a:pt x="4241079" y="13367"/>
                  <a:pt x="4341288" y="20597"/>
                  <a:pt x="4442766" y="31126"/>
                </a:cubicBezTo>
                <a:cubicBezTo>
                  <a:pt x="4637096" y="51422"/>
                  <a:pt x="4831299" y="61189"/>
                  <a:pt x="5024742" y="23134"/>
                </a:cubicBezTo>
                <a:cubicBezTo>
                  <a:pt x="5084742" y="11211"/>
                  <a:pt x="5144359" y="4361"/>
                  <a:pt x="5205373" y="20344"/>
                </a:cubicBezTo>
                <a:cubicBezTo>
                  <a:pt x="5232315" y="26496"/>
                  <a:pt x="5260361" y="25976"/>
                  <a:pt x="5287062" y="18822"/>
                </a:cubicBezTo>
                <a:cubicBezTo>
                  <a:pt x="5331637" y="8985"/>
                  <a:pt x="5376883" y="2995"/>
                  <a:pt x="5422311" y="873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47A6D0-81E6-DFF1-F323-C8EA2FB160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2851" b="2"/>
          <a:stretch/>
        </p:blipFill>
        <p:spPr>
          <a:xfrm>
            <a:off x="6019800" y="2657872"/>
            <a:ext cx="6172193" cy="4200116"/>
          </a:xfrm>
          <a:custGeom>
            <a:avLst/>
            <a:gdLst/>
            <a:ahLst/>
            <a:cxnLst/>
            <a:rect l="l" t="t" r="r" b="b"/>
            <a:pathLst>
              <a:path w="6006950" h="4200116">
                <a:moveTo>
                  <a:pt x="1035902" y="878"/>
                </a:moveTo>
                <a:cubicBezTo>
                  <a:pt x="1135908" y="5076"/>
                  <a:pt x="1234824" y="23223"/>
                  <a:pt x="1334526" y="31024"/>
                </a:cubicBezTo>
                <a:cubicBezTo>
                  <a:pt x="1429408" y="38508"/>
                  <a:pt x="1524290" y="49417"/>
                  <a:pt x="1619679" y="34449"/>
                </a:cubicBezTo>
                <a:cubicBezTo>
                  <a:pt x="1713242" y="21726"/>
                  <a:pt x="1807870" y="18745"/>
                  <a:pt x="1902041" y="25570"/>
                </a:cubicBezTo>
                <a:cubicBezTo>
                  <a:pt x="2006183" y="30770"/>
                  <a:pt x="2110071" y="48021"/>
                  <a:pt x="2214847" y="33561"/>
                </a:cubicBezTo>
                <a:cubicBezTo>
                  <a:pt x="2228052" y="32216"/>
                  <a:pt x="2241384" y="33954"/>
                  <a:pt x="2253790" y="38635"/>
                </a:cubicBezTo>
                <a:cubicBezTo>
                  <a:pt x="2294520" y="52169"/>
                  <a:pt x="2338397" y="53007"/>
                  <a:pt x="2379622" y="41045"/>
                </a:cubicBezTo>
                <a:cubicBezTo>
                  <a:pt x="2431756" y="27168"/>
                  <a:pt x="2486503" y="26254"/>
                  <a:pt x="2539069" y="38381"/>
                </a:cubicBezTo>
                <a:cubicBezTo>
                  <a:pt x="2617207" y="55379"/>
                  <a:pt x="2695598" y="72123"/>
                  <a:pt x="2776908" y="58169"/>
                </a:cubicBezTo>
                <a:cubicBezTo>
                  <a:pt x="2824222" y="50178"/>
                  <a:pt x="2868111" y="30770"/>
                  <a:pt x="2914791" y="21637"/>
                </a:cubicBezTo>
                <a:cubicBezTo>
                  <a:pt x="3049249" y="-4620"/>
                  <a:pt x="3184976" y="3244"/>
                  <a:pt x="3320703" y="12124"/>
                </a:cubicBezTo>
                <a:cubicBezTo>
                  <a:pt x="3453259" y="20876"/>
                  <a:pt x="3585179" y="38888"/>
                  <a:pt x="3718496" y="36225"/>
                </a:cubicBezTo>
                <a:cubicBezTo>
                  <a:pt x="3746884" y="36440"/>
                  <a:pt x="3775210" y="38812"/>
                  <a:pt x="3803230" y="43328"/>
                </a:cubicBezTo>
                <a:cubicBezTo>
                  <a:pt x="3907245" y="57028"/>
                  <a:pt x="4011767" y="69966"/>
                  <a:pt x="4114640" y="42313"/>
                </a:cubicBezTo>
                <a:cubicBezTo>
                  <a:pt x="4206871" y="17312"/>
                  <a:pt x="4303111" y="10677"/>
                  <a:pt x="4397891" y="22779"/>
                </a:cubicBezTo>
                <a:cubicBezTo>
                  <a:pt x="4522696" y="39130"/>
                  <a:pt x="4648846" y="42707"/>
                  <a:pt x="4774374" y="33434"/>
                </a:cubicBezTo>
                <a:cubicBezTo>
                  <a:pt x="4813773" y="29515"/>
                  <a:pt x="4853387" y="28107"/>
                  <a:pt x="4892977" y="29248"/>
                </a:cubicBezTo>
                <a:cubicBezTo>
                  <a:pt x="5181681" y="42440"/>
                  <a:pt x="5471273" y="25062"/>
                  <a:pt x="5759471" y="55759"/>
                </a:cubicBezTo>
                <a:cubicBezTo>
                  <a:pt x="5805028" y="61131"/>
                  <a:pt x="5850896" y="61524"/>
                  <a:pt x="5896277" y="57017"/>
                </a:cubicBezTo>
                <a:lnTo>
                  <a:pt x="6006950" y="33749"/>
                </a:lnTo>
                <a:lnTo>
                  <a:pt x="6006950" y="4200116"/>
                </a:lnTo>
                <a:lnTo>
                  <a:pt x="13501" y="4200116"/>
                </a:lnTo>
                <a:lnTo>
                  <a:pt x="28554" y="3862213"/>
                </a:lnTo>
                <a:cubicBezTo>
                  <a:pt x="30457" y="3736758"/>
                  <a:pt x="27411" y="3611386"/>
                  <a:pt x="15626" y="3486312"/>
                </a:cubicBezTo>
                <a:cubicBezTo>
                  <a:pt x="-847" y="3333707"/>
                  <a:pt x="-4304" y="3179990"/>
                  <a:pt x="5296" y="3026802"/>
                </a:cubicBezTo>
                <a:cubicBezTo>
                  <a:pt x="11786" y="2939137"/>
                  <a:pt x="18539" y="2851472"/>
                  <a:pt x="22776" y="2763676"/>
                </a:cubicBezTo>
                <a:cubicBezTo>
                  <a:pt x="28180" y="2638786"/>
                  <a:pt x="25173" y="2513673"/>
                  <a:pt x="13771" y="2389181"/>
                </a:cubicBezTo>
                <a:cubicBezTo>
                  <a:pt x="4237" y="2294247"/>
                  <a:pt x="3177" y="2198663"/>
                  <a:pt x="10593" y="2103543"/>
                </a:cubicBezTo>
                <a:cubicBezTo>
                  <a:pt x="25690" y="1941590"/>
                  <a:pt x="9931" y="1779636"/>
                  <a:pt x="5032" y="1617814"/>
                </a:cubicBezTo>
                <a:cubicBezTo>
                  <a:pt x="-3577" y="1320125"/>
                  <a:pt x="20393" y="1022570"/>
                  <a:pt x="9666" y="724882"/>
                </a:cubicBezTo>
                <a:cubicBezTo>
                  <a:pt x="3841" y="577627"/>
                  <a:pt x="16420" y="430504"/>
                  <a:pt x="9666" y="283249"/>
                </a:cubicBezTo>
                <a:cubicBezTo>
                  <a:pt x="6885" y="230875"/>
                  <a:pt x="4568" y="178502"/>
                  <a:pt x="3409" y="126111"/>
                </a:cubicBezTo>
                <a:lnTo>
                  <a:pt x="3819" y="33427"/>
                </a:lnTo>
                <a:lnTo>
                  <a:pt x="31797" y="28723"/>
                </a:lnTo>
                <a:cubicBezTo>
                  <a:pt x="147177" y="14068"/>
                  <a:pt x="264046" y="13354"/>
                  <a:pt x="379873" y="26711"/>
                </a:cubicBezTo>
                <a:cubicBezTo>
                  <a:pt x="443931" y="35083"/>
                  <a:pt x="508243" y="47768"/>
                  <a:pt x="573442" y="35083"/>
                </a:cubicBezTo>
                <a:cubicBezTo>
                  <a:pt x="579581" y="33992"/>
                  <a:pt x="585759" y="36757"/>
                  <a:pt x="589044" y="42060"/>
                </a:cubicBezTo>
                <a:cubicBezTo>
                  <a:pt x="621264" y="81382"/>
                  <a:pt x="663123" y="80114"/>
                  <a:pt x="705871" y="67429"/>
                </a:cubicBezTo>
                <a:cubicBezTo>
                  <a:pt x="733929" y="58740"/>
                  <a:pt x="761430" y="48326"/>
                  <a:pt x="788194" y="36225"/>
                </a:cubicBezTo>
                <a:cubicBezTo>
                  <a:pt x="835052" y="16792"/>
                  <a:pt x="884827" y="5299"/>
                  <a:pt x="935464" y="2230"/>
                </a:cubicBezTo>
                <a:cubicBezTo>
                  <a:pt x="969111" y="-370"/>
                  <a:pt x="1002567" y="-521"/>
                  <a:pt x="1035902" y="87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438492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D0A35B-6C89-F448-1FF1-0E10B1AB7D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3D45F-243A-76CB-28EC-298C2F937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269" y="38099"/>
            <a:ext cx="11175380" cy="1325563"/>
          </a:xfrm>
        </p:spPr>
        <p:txBody>
          <a:bodyPr/>
          <a:lstStyle/>
          <a:p>
            <a:r>
              <a:rPr lang="it-IT" b="1" i="0" dirty="0">
                <a:solidFill>
                  <a:srgbClr val="242424"/>
                </a:solidFill>
                <a:effectLst/>
                <a:latin typeface="Aptos" panose="020B0004020202020204" pitchFamily="34" charset="0"/>
              </a:rPr>
              <a:t>Camp - The Ultimate Adventure Centre Ltd.</a:t>
            </a:r>
            <a:r>
              <a:rPr lang="it-IT" b="0" i="0" dirty="0">
                <a:solidFill>
                  <a:srgbClr val="242424"/>
                </a:solidFill>
                <a:effectLst/>
                <a:latin typeface="Aptos" panose="020B0004020202020204" pitchFamily="34" charset="0"/>
              </a:rPr>
              <a:t>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9C892-999C-A1C1-3FB4-50F309FEC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269" y="1121976"/>
            <a:ext cx="6735336" cy="4351338"/>
          </a:xfrm>
        </p:spPr>
        <p:txBody>
          <a:bodyPr>
            <a:normAutofit fontScale="92500" lnSpcReduction="20000"/>
          </a:bodyPr>
          <a:lstStyle/>
          <a:p>
            <a:r>
              <a:rPr lang="en-GB" sz="3200" dirty="0"/>
              <a:t>A host of outdoor activities  and games</a:t>
            </a:r>
          </a:p>
          <a:p>
            <a:r>
              <a:rPr lang="en-GB" sz="3200" dirty="0"/>
              <a:t>A chance to bond with new peers that are in your house</a:t>
            </a:r>
          </a:p>
          <a:p>
            <a:r>
              <a:rPr lang="en-GB" sz="3200" dirty="0"/>
              <a:t>Need to bring </a:t>
            </a:r>
            <a:r>
              <a:rPr lang="en-GB" sz="3200" b="1" dirty="0"/>
              <a:t>packed lunch </a:t>
            </a:r>
            <a:r>
              <a:rPr lang="en-GB" sz="3200" dirty="0"/>
              <a:t>for the first day</a:t>
            </a:r>
          </a:p>
          <a:p>
            <a:r>
              <a:rPr lang="en-GB" sz="3200" dirty="0"/>
              <a:t>Staying overnight in tents, chance to enjoy the summer weather </a:t>
            </a:r>
          </a:p>
          <a:p>
            <a:r>
              <a:rPr lang="en-GB" sz="3200" b="1" dirty="0"/>
              <a:t>No mobile phones</a:t>
            </a:r>
            <a:r>
              <a:rPr lang="en-GB" sz="3200" dirty="0"/>
              <a:t>, you will not need them </a:t>
            </a:r>
            <a:r>
              <a:rPr lang="en-GB" sz="3200" b="1" dirty="0"/>
              <a:t>(unless a medical requirement such as </a:t>
            </a:r>
            <a:r>
              <a:rPr lang="en-GB" sz="3200" b="1" dirty="0" err="1"/>
              <a:t>Diabities</a:t>
            </a:r>
            <a:r>
              <a:rPr lang="en-GB" sz="3200" b="1" dirty="0"/>
              <a:t>) </a:t>
            </a:r>
          </a:p>
        </p:txBody>
      </p:sp>
      <p:pic>
        <p:nvPicPr>
          <p:cNvPr id="13316" name="Picture 4" descr="Ultimate Adventure Centre - 2cholidays">
            <a:extLst>
              <a:ext uri="{FF2B5EF4-FFF2-40B4-BE49-F238E27FC236}">
                <a16:creationId xmlns:a16="http://schemas.microsoft.com/office/drawing/2014/main" id="{787D0352-594A-00D8-1AF5-FCA2BB297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244" y="1805686"/>
            <a:ext cx="4939990" cy="231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17513A-3AFA-E57A-6C3E-27F5954BD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58" y="5672782"/>
            <a:ext cx="11875259" cy="10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2426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6F74E-18CE-B748-62F9-CA5A097AB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02341"/>
            <a:ext cx="7061616" cy="80416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Photos from Camp 2022</a:t>
            </a:r>
          </a:p>
        </p:txBody>
      </p:sp>
      <p:pic>
        <p:nvPicPr>
          <p:cNvPr id="7" name="Picture 6" descr="A group of people wearing helmets&#10;&#10;AI-generated content may be incorrect.">
            <a:extLst>
              <a:ext uri="{FF2B5EF4-FFF2-40B4-BE49-F238E27FC236}">
                <a16:creationId xmlns:a16="http://schemas.microsoft.com/office/drawing/2014/main" id="{E6E67D93-01AF-9B44-8B6A-B5661D40A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r="2" b="2352"/>
          <a:stretch/>
        </p:blipFill>
        <p:spPr>
          <a:xfrm>
            <a:off x="-4" y="10"/>
            <a:ext cx="8328610" cy="5279933"/>
          </a:xfrm>
          <a:prstGeom prst="rect">
            <a:avLst/>
          </a:prstGeom>
        </p:spPr>
      </p:pic>
      <p:pic>
        <p:nvPicPr>
          <p:cNvPr id="9" name="Picture 8" descr="A group of children wearing life jackets and helmets&#10;&#10;AI-generated content may be incorrect.">
            <a:extLst>
              <a:ext uri="{FF2B5EF4-FFF2-40B4-BE49-F238E27FC236}">
                <a16:creationId xmlns:a16="http://schemas.microsoft.com/office/drawing/2014/main" id="{95C2C9F3-621C-1FD6-EF21-1A4C3C570E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" r="3" b="3"/>
          <a:stretch/>
        </p:blipFill>
        <p:spPr>
          <a:xfrm>
            <a:off x="8328610" y="1"/>
            <a:ext cx="3863392" cy="2653792"/>
          </a:xfrm>
          <a:prstGeom prst="rect">
            <a:avLst/>
          </a:prstGeom>
        </p:spPr>
      </p:pic>
      <p:pic>
        <p:nvPicPr>
          <p:cNvPr id="5" name="Content Placeholder 4" descr="A group of people on a slide&#10;&#10;AI-generated content may be incorrect.">
            <a:extLst>
              <a:ext uri="{FF2B5EF4-FFF2-40B4-BE49-F238E27FC236}">
                <a16:creationId xmlns:a16="http://schemas.microsoft.com/office/drawing/2014/main" id="{4903EC9A-ECF2-4ACA-87AB-9F6BD3BF17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 r="1808" b="3"/>
          <a:stretch/>
        </p:blipFill>
        <p:spPr>
          <a:xfrm>
            <a:off x="8328611" y="2639971"/>
            <a:ext cx="3863392" cy="265379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A47CC56-1188-533D-88C5-F705AFAAA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5193370"/>
            <a:ext cx="12207200" cy="123363"/>
            <a:chOff x="-5025" y="6737718"/>
            <a:chExt cx="12207200" cy="12336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EEFA798-8C89-9948-4282-92855291AF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4009D10-42BE-E080-5E98-DA638B250D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908BCA2-0B30-89DD-1E3B-0188BEEE4F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8176" y="5296736"/>
            <a:ext cx="2821425" cy="15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4653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8C58C-6E86-6F05-8CF4-0C1CCF6D6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E9F1268-6ED7-D9FF-C78B-AFCCB3C932AF}"/>
              </a:ext>
            </a:extLst>
          </p:cNvPr>
          <p:cNvSpPr/>
          <p:nvPr/>
        </p:nvSpPr>
        <p:spPr>
          <a:xfrm>
            <a:off x="0" y="1740346"/>
            <a:ext cx="12272789" cy="2436359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35A008-E687-7099-1C24-38D6F1D11142}"/>
              </a:ext>
            </a:extLst>
          </p:cNvPr>
          <p:cNvSpPr/>
          <p:nvPr/>
        </p:nvSpPr>
        <p:spPr>
          <a:xfrm>
            <a:off x="504641" y="4176705"/>
            <a:ext cx="2082421" cy="219891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9F60C6-F3EB-BADA-5EC4-01611D005B59}"/>
              </a:ext>
            </a:extLst>
          </p:cNvPr>
          <p:cNvSpPr/>
          <p:nvPr/>
        </p:nvSpPr>
        <p:spPr>
          <a:xfrm>
            <a:off x="9794985" y="4176705"/>
            <a:ext cx="1856280" cy="219891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CE9E22-8E76-DAF7-6005-AF9F6DF892C9}"/>
              </a:ext>
            </a:extLst>
          </p:cNvPr>
          <p:cNvSpPr txBox="1"/>
          <p:nvPr/>
        </p:nvSpPr>
        <p:spPr>
          <a:xfrm>
            <a:off x="476332" y="4766610"/>
            <a:ext cx="22199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Ready</a:t>
            </a:r>
            <a:r>
              <a:rPr lang="en-GB" dirty="0"/>
              <a:t> </a:t>
            </a:r>
          </a:p>
        </p:txBody>
      </p:sp>
      <p:sp>
        <p:nvSpPr>
          <p:cNvPr id="22" name="Free-form: Shape 21">
            <a:extLst>
              <a:ext uri="{FF2B5EF4-FFF2-40B4-BE49-F238E27FC236}">
                <a16:creationId xmlns:a16="http://schemas.microsoft.com/office/drawing/2014/main" id="{6B0542F1-0FEA-6BE8-AF4B-6AA442856B03}"/>
              </a:ext>
            </a:extLst>
          </p:cNvPr>
          <p:cNvSpPr/>
          <p:nvPr/>
        </p:nvSpPr>
        <p:spPr>
          <a:xfrm>
            <a:off x="2726545" y="4176705"/>
            <a:ext cx="7038205" cy="2634343"/>
          </a:xfrm>
          <a:custGeom>
            <a:avLst/>
            <a:gdLst>
              <a:gd name="connsiteX0" fmla="*/ 1349829 w 5823857"/>
              <a:gd name="connsiteY0" fmla="*/ 43543 h 2634343"/>
              <a:gd name="connsiteX1" fmla="*/ 0 w 5823857"/>
              <a:gd name="connsiteY1" fmla="*/ 2634343 h 2634343"/>
              <a:gd name="connsiteX2" fmla="*/ 5823857 w 5823857"/>
              <a:gd name="connsiteY2" fmla="*/ 2634343 h 2634343"/>
              <a:gd name="connsiteX3" fmla="*/ 4343400 w 5823857"/>
              <a:gd name="connsiteY3" fmla="*/ 43543 h 2634343"/>
              <a:gd name="connsiteX4" fmla="*/ 1415143 w 5823857"/>
              <a:gd name="connsiteY4" fmla="*/ 0 h 2634343"/>
              <a:gd name="connsiteX5" fmla="*/ 1349829 w 5823857"/>
              <a:gd name="connsiteY5" fmla="*/ 43543 h 263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23857" h="2634343">
                <a:moveTo>
                  <a:pt x="1349829" y="43543"/>
                </a:moveTo>
                <a:lnTo>
                  <a:pt x="0" y="2634343"/>
                </a:lnTo>
                <a:lnTo>
                  <a:pt x="5823857" y="2634343"/>
                </a:lnTo>
                <a:lnTo>
                  <a:pt x="4343400" y="43543"/>
                </a:lnTo>
                <a:lnTo>
                  <a:pt x="1415143" y="0"/>
                </a:lnTo>
                <a:lnTo>
                  <a:pt x="1349829" y="43543"/>
                </a:ln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A8C505E-DC35-4116-A770-9D264878C450}"/>
              </a:ext>
            </a:extLst>
          </p:cNvPr>
          <p:cNvSpPr/>
          <p:nvPr/>
        </p:nvSpPr>
        <p:spPr>
          <a:xfrm>
            <a:off x="4665610" y="4195045"/>
            <a:ext cx="3019733" cy="219891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88B5DC1-8CB7-F818-7DB2-976E5B301BFF}"/>
              </a:ext>
            </a:extLst>
          </p:cNvPr>
          <p:cNvSpPr txBox="1"/>
          <p:nvPr/>
        </p:nvSpPr>
        <p:spPr>
          <a:xfrm>
            <a:off x="4695845" y="4811390"/>
            <a:ext cx="30197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/>
              <a:t>Respectful</a:t>
            </a:r>
            <a:r>
              <a:rPr lang="en-GB" dirty="0"/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4AB5BDE-0EA1-4452-0CF4-C66B37291DAB}"/>
              </a:ext>
            </a:extLst>
          </p:cNvPr>
          <p:cNvSpPr txBox="1"/>
          <p:nvPr/>
        </p:nvSpPr>
        <p:spPr>
          <a:xfrm>
            <a:off x="9982631" y="4682831"/>
            <a:ext cx="2264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Safe </a:t>
            </a:r>
            <a:r>
              <a:rPr lang="en-GB" dirty="0"/>
              <a:t>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45E32AB-879B-2E63-CB7B-6CCEAF6C8D29}"/>
              </a:ext>
            </a:extLst>
          </p:cNvPr>
          <p:cNvSpPr/>
          <p:nvPr/>
        </p:nvSpPr>
        <p:spPr>
          <a:xfrm>
            <a:off x="476332" y="2612571"/>
            <a:ext cx="2110730" cy="14683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9606707-48F5-FA8F-E837-81224B15CC59}"/>
              </a:ext>
            </a:extLst>
          </p:cNvPr>
          <p:cNvSpPr/>
          <p:nvPr/>
        </p:nvSpPr>
        <p:spPr>
          <a:xfrm>
            <a:off x="2954058" y="2027822"/>
            <a:ext cx="2305927" cy="206408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254E409-67B9-B8A3-8094-395B10E428D8}"/>
              </a:ext>
            </a:extLst>
          </p:cNvPr>
          <p:cNvSpPr txBox="1"/>
          <p:nvPr/>
        </p:nvSpPr>
        <p:spPr>
          <a:xfrm>
            <a:off x="207857" y="454982"/>
            <a:ext cx="13097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u="sng" dirty="0"/>
              <a:t>The Bridge from Primary to Secondary school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AE7986-540B-5688-DBF7-8912959C0B03}"/>
              </a:ext>
            </a:extLst>
          </p:cNvPr>
          <p:cNvSpPr/>
          <p:nvPr/>
        </p:nvSpPr>
        <p:spPr>
          <a:xfrm>
            <a:off x="460230" y="2027104"/>
            <a:ext cx="2305927" cy="206408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3652EA-F8DF-0E4F-16E8-1CFB4ED49357}"/>
              </a:ext>
            </a:extLst>
          </p:cNvPr>
          <p:cNvSpPr txBox="1"/>
          <p:nvPr/>
        </p:nvSpPr>
        <p:spPr>
          <a:xfrm>
            <a:off x="525257" y="2470233"/>
            <a:ext cx="31798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House Allocations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CF1FC3D-FC6F-51A7-8971-AA604CABB491}"/>
              </a:ext>
            </a:extLst>
          </p:cNvPr>
          <p:cNvSpPr/>
          <p:nvPr/>
        </p:nvSpPr>
        <p:spPr>
          <a:xfrm>
            <a:off x="5441267" y="2002691"/>
            <a:ext cx="2305927" cy="206408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DF93C9F-B6C0-0F95-BF68-575922369AEB}"/>
              </a:ext>
            </a:extLst>
          </p:cNvPr>
          <p:cNvSpPr/>
          <p:nvPr/>
        </p:nvSpPr>
        <p:spPr>
          <a:xfrm>
            <a:off x="8084979" y="1976799"/>
            <a:ext cx="2207598" cy="20169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D6DACF-FCBD-060D-9282-55A431EFF1BA}"/>
              </a:ext>
            </a:extLst>
          </p:cNvPr>
          <p:cNvSpPr txBox="1"/>
          <p:nvPr/>
        </p:nvSpPr>
        <p:spPr>
          <a:xfrm>
            <a:off x="8118157" y="2324833"/>
            <a:ext cx="2760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Transition Week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8C1F05-89CC-E368-436D-426D190DE5DC}"/>
              </a:ext>
            </a:extLst>
          </p:cNvPr>
          <p:cNvSpPr txBox="1"/>
          <p:nvPr/>
        </p:nvSpPr>
        <p:spPr>
          <a:xfrm>
            <a:off x="5597770" y="2598003"/>
            <a:ext cx="2768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/>
              <a:t>Camp</a:t>
            </a:r>
          </a:p>
        </p:txBody>
      </p:sp>
      <p:sp>
        <p:nvSpPr>
          <p:cNvPr id="34" name="Minus Sign 33">
            <a:extLst>
              <a:ext uri="{FF2B5EF4-FFF2-40B4-BE49-F238E27FC236}">
                <a16:creationId xmlns:a16="http://schemas.microsoft.com/office/drawing/2014/main" id="{1EB4E4FE-A304-3ACA-1831-0471347A0FF1}"/>
              </a:ext>
            </a:extLst>
          </p:cNvPr>
          <p:cNvSpPr/>
          <p:nvPr/>
        </p:nvSpPr>
        <p:spPr>
          <a:xfrm>
            <a:off x="1" y="6059567"/>
            <a:ext cx="3019733" cy="836998"/>
          </a:xfrm>
          <a:prstGeom prst="mathMinus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Minus Sign 34">
            <a:extLst>
              <a:ext uri="{FF2B5EF4-FFF2-40B4-BE49-F238E27FC236}">
                <a16:creationId xmlns:a16="http://schemas.microsoft.com/office/drawing/2014/main" id="{64A69FAE-94FE-7D1C-88E7-F7105923CD1C}"/>
              </a:ext>
            </a:extLst>
          </p:cNvPr>
          <p:cNvSpPr/>
          <p:nvPr/>
        </p:nvSpPr>
        <p:spPr>
          <a:xfrm>
            <a:off x="9253056" y="6078741"/>
            <a:ext cx="3019733" cy="836998"/>
          </a:xfrm>
          <a:prstGeom prst="mathMinus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Minus Sign 35">
            <a:extLst>
              <a:ext uri="{FF2B5EF4-FFF2-40B4-BE49-F238E27FC236}">
                <a16:creationId xmlns:a16="http://schemas.microsoft.com/office/drawing/2014/main" id="{DE9BA723-575E-2C3B-8568-5F2CD315AF4C}"/>
              </a:ext>
            </a:extLst>
          </p:cNvPr>
          <p:cNvSpPr/>
          <p:nvPr/>
        </p:nvSpPr>
        <p:spPr>
          <a:xfrm>
            <a:off x="3944039" y="6093009"/>
            <a:ext cx="4483865" cy="836998"/>
          </a:xfrm>
          <a:prstGeom prst="mathMinus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592BE2-0282-8B20-4FC6-7B2BC3AA1172}"/>
              </a:ext>
            </a:extLst>
          </p:cNvPr>
          <p:cNvSpPr txBox="1"/>
          <p:nvPr/>
        </p:nvSpPr>
        <p:spPr>
          <a:xfrm>
            <a:off x="3019734" y="2577627"/>
            <a:ext cx="25815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Extended  Transition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6A5409E-28C4-49D5-843A-609D03CC329C}"/>
              </a:ext>
            </a:extLst>
          </p:cNvPr>
          <p:cNvSpPr/>
          <p:nvPr/>
        </p:nvSpPr>
        <p:spPr>
          <a:xfrm>
            <a:off x="10477765" y="2285067"/>
            <a:ext cx="1735260" cy="1499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6AD34D-7AF9-D7CA-DAA5-F8EB25FC2348}"/>
              </a:ext>
            </a:extLst>
          </p:cNvPr>
          <p:cNvSpPr txBox="1"/>
          <p:nvPr/>
        </p:nvSpPr>
        <p:spPr>
          <a:xfrm>
            <a:off x="10451511" y="2402867"/>
            <a:ext cx="18863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Meet the Tutor</a:t>
            </a:r>
          </a:p>
        </p:txBody>
      </p:sp>
    </p:spTree>
    <p:extLst>
      <p:ext uri="{BB962C8B-B14F-4D97-AF65-F5344CB8AC3E}">
        <p14:creationId xmlns:p14="http://schemas.microsoft.com/office/powerpoint/2010/main" val="41963024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1F7AF-2AC3-D895-6905-D67857A02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14E5B-611E-C825-6332-506159956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49" y="90561"/>
            <a:ext cx="8316200" cy="1325563"/>
          </a:xfrm>
        </p:spPr>
        <p:txBody>
          <a:bodyPr/>
          <a:lstStyle/>
          <a:p>
            <a:r>
              <a:rPr lang="en-GB" b="1" u="sng" dirty="0"/>
              <a:t>Transition Week Dates for time in School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40D38F7-93FF-3DF0-050F-A4CC689DE207}"/>
              </a:ext>
            </a:extLst>
          </p:cNvPr>
          <p:cNvSpPr txBox="1">
            <a:spLocks/>
          </p:cNvSpPr>
          <p:nvPr/>
        </p:nvSpPr>
        <p:spPr>
          <a:xfrm>
            <a:off x="522249" y="125333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3600" b="1" dirty="0">
                <a:solidFill>
                  <a:srgbClr val="242424"/>
                </a:solidFill>
                <a:latin typeface="inherit"/>
              </a:rPr>
              <a:t>Monday 23rd June &amp; Tuesday 24</a:t>
            </a:r>
            <a:r>
              <a:rPr lang="en-GB" sz="3600" b="1" baseline="30000" dirty="0">
                <a:solidFill>
                  <a:srgbClr val="242424"/>
                </a:solidFill>
                <a:latin typeface="inherit"/>
              </a:rPr>
              <a:t>th</a:t>
            </a:r>
            <a:r>
              <a:rPr lang="en-GB" sz="3600" b="1" dirty="0">
                <a:solidFill>
                  <a:srgbClr val="242424"/>
                </a:solidFill>
                <a:latin typeface="inherit"/>
              </a:rPr>
              <a:t> June    </a:t>
            </a:r>
            <a:endParaRPr lang="en-GB" sz="3600" dirty="0">
              <a:solidFill>
                <a:srgbClr val="242424"/>
              </a:solidFill>
              <a:latin typeface="Aptos" panose="020B0004020202020204" pitchFamily="34" charset="0"/>
            </a:endParaRPr>
          </a:p>
          <a:p>
            <a:r>
              <a:rPr lang="en-GB" sz="3600" b="1" dirty="0">
                <a:solidFill>
                  <a:srgbClr val="FF0000"/>
                </a:solidFill>
                <a:latin typeface="inherit"/>
              </a:rPr>
              <a:t>Discovery</a:t>
            </a:r>
            <a:r>
              <a:rPr lang="en-GB" sz="3600" dirty="0">
                <a:solidFill>
                  <a:srgbClr val="242424"/>
                </a:solidFill>
                <a:latin typeface="inherit"/>
              </a:rPr>
              <a:t> and </a:t>
            </a:r>
            <a:r>
              <a:rPr lang="en-GB" sz="3600" b="1" dirty="0">
                <a:solidFill>
                  <a:srgbClr val="FFC000"/>
                </a:solidFill>
                <a:latin typeface="inherit"/>
              </a:rPr>
              <a:t>Endurance</a:t>
            </a:r>
            <a:r>
              <a:rPr lang="en-GB" sz="3600" b="1" dirty="0">
                <a:solidFill>
                  <a:srgbClr val="242424"/>
                </a:solidFill>
                <a:latin typeface="inherit"/>
              </a:rPr>
              <a:t> </a:t>
            </a:r>
            <a:r>
              <a:rPr lang="en-GB" sz="3600" dirty="0">
                <a:solidFill>
                  <a:srgbClr val="242424"/>
                </a:solidFill>
                <a:latin typeface="inherit"/>
              </a:rPr>
              <a:t>(Group B)   school-based transition.</a:t>
            </a:r>
            <a:endParaRPr lang="en-GB" sz="3600" dirty="0">
              <a:solidFill>
                <a:srgbClr val="242424"/>
              </a:solidFill>
              <a:latin typeface="Aptos" panose="020B00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3600" b="1" dirty="0">
                <a:solidFill>
                  <a:srgbClr val="242424"/>
                </a:solidFill>
                <a:latin typeface="inherit"/>
              </a:rPr>
              <a:t>Wednesday 25</a:t>
            </a:r>
            <a:r>
              <a:rPr lang="en-GB" sz="3600" b="1" baseline="30000" dirty="0">
                <a:solidFill>
                  <a:srgbClr val="242424"/>
                </a:solidFill>
                <a:latin typeface="inherit"/>
              </a:rPr>
              <a:t>th</a:t>
            </a:r>
            <a:r>
              <a:rPr lang="en-GB" sz="3600" b="1" dirty="0">
                <a:solidFill>
                  <a:srgbClr val="242424"/>
                </a:solidFill>
                <a:latin typeface="inherit"/>
              </a:rPr>
              <a:t> June &amp; Thursday 26</a:t>
            </a:r>
            <a:r>
              <a:rPr lang="en-GB" sz="3600" b="1" baseline="30000" dirty="0">
                <a:solidFill>
                  <a:srgbClr val="242424"/>
                </a:solidFill>
                <a:latin typeface="inherit"/>
              </a:rPr>
              <a:t>th</a:t>
            </a:r>
            <a:r>
              <a:rPr lang="en-GB" sz="3600" b="1" dirty="0">
                <a:solidFill>
                  <a:srgbClr val="242424"/>
                </a:solidFill>
                <a:latin typeface="inherit"/>
              </a:rPr>
              <a:t> June</a:t>
            </a:r>
            <a:endParaRPr lang="en-GB" sz="3600" dirty="0">
              <a:solidFill>
                <a:srgbClr val="242424"/>
              </a:solidFill>
              <a:latin typeface="Aptos" panose="020B0004020202020204" pitchFamily="34" charset="0"/>
            </a:endParaRPr>
          </a:p>
          <a:p>
            <a:r>
              <a:rPr lang="en-GB" sz="3600" b="1" dirty="0">
                <a:solidFill>
                  <a:srgbClr val="7030A0"/>
                </a:solidFill>
                <a:latin typeface="inherit"/>
              </a:rPr>
              <a:t>Resolution</a:t>
            </a:r>
            <a:r>
              <a:rPr lang="en-GB" sz="3600" dirty="0">
                <a:solidFill>
                  <a:srgbClr val="242424"/>
                </a:solidFill>
                <a:latin typeface="inherit"/>
              </a:rPr>
              <a:t> and </a:t>
            </a:r>
            <a:r>
              <a:rPr lang="en-GB" sz="3600" b="1" dirty="0">
                <a:solidFill>
                  <a:srgbClr val="00B0F0"/>
                </a:solidFill>
                <a:latin typeface="inherit"/>
              </a:rPr>
              <a:t>Endeavour</a:t>
            </a:r>
            <a:r>
              <a:rPr lang="en-GB" sz="3600" dirty="0">
                <a:solidFill>
                  <a:srgbClr val="242424"/>
                </a:solidFill>
                <a:latin typeface="inherit"/>
              </a:rPr>
              <a:t> (Group A) school-based transition.</a:t>
            </a:r>
            <a:endParaRPr lang="en-GB" sz="3600" dirty="0">
              <a:solidFill>
                <a:srgbClr val="242424"/>
              </a:solidFill>
              <a:latin typeface="Aptos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76BA8B-9B2B-33ED-68DD-8EF735EFF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8449" y="0"/>
            <a:ext cx="3353551" cy="18557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BE98D2-0052-BC4E-77F9-5F1FF27987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058" y="5672782"/>
            <a:ext cx="11875259" cy="10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8507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F4F3D8-0814-616E-40BE-EF60BD334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E9026-827A-6B9C-EA85-602698034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Transition Week in School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14B760-CE00-9D43-E8DA-CE9B7DCBE7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By the end of the week your child will:</a:t>
            </a:r>
          </a:p>
          <a:p>
            <a:r>
              <a:rPr lang="en-GB" dirty="0"/>
              <a:t>Get to know the school building</a:t>
            </a:r>
          </a:p>
          <a:p>
            <a:r>
              <a:rPr lang="en-GB" dirty="0"/>
              <a:t>In touch with procedures for example where to go in the event of a fire drill </a:t>
            </a:r>
          </a:p>
          <a:p>
            <a:r>
              <a:rPr lang="en-GB" dirty="0"/>
              <a:t>Get to know your new peers </a:t>
            </a:r>
          </a:p>
          <a:p>
            <a:r>
              <a:rPr lang="en-GB" dirty="0"/>
              <a:t>Meet some of your new teachers </a:t>
            </a:r>
          </a:p>
          <a:p>
            <a:r>
              <a:rPr lang="en-GB" dirty="0"/>
              <a:t>Have classes in a secondary school format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CC1979-EEFB-1E63-E6B4-EB8E39B65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8379" y="189129"/>
            <a:ext cx="3353551" cy="18557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72C873-7EEE-A935-8C87-166F8437B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58" y="5672782"/>
            <a:ext cx="11875259" cy="10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7050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48F64AA-5BE2-4280-BEFA-DC288118F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048A83-94EF-0FD5-D123-EEB4FF55C3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413" r="9130" b="1"/>
          <a:stretch/>
        </p:blipFill>
        <p:spPr>
          <a:xfrm>
            <a:off x="20" y="2"/>
            <a:ext cx="7534620" cy="41973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9" name="Picture 8" descr="A group of children sitting at desks in a classroom&#10;&#10;AI-generated content may be incorrect.">
            <a:extLst>
              <a:ext uri="{FF2B5EF4-FFF2-40B4-BE49-F238E27FC236}">
                <a16:creationId xmlns:a16="http://schemas.microsoft.com/office/drawing/2014/main" id="{48937EFB-E871-A973-6D4B-B1F5EB924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3" r="27680" b="-1"/>
          <a:stretch/>
        </p:blipFill>
        <p:spPr>
          <a:xfrm>
            <a:off x="7653536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7" name="Content Placeholder 6" descr="A group of people holding shields&#10;&#10;AI-generated content may be incorrect.">
            <a:extLst>
              <a:ext uri="{FF2B5EF4-FFF2-40B4-BE49-F238E27FC236}">
                <a16:creationId xmlns:a16="http://schemas.microsoft.com/office/drawing/2014/main" id="{887BA746-03DC-132C-9AA0-7BC72061BB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04" r="-1" b="9177"/>
          <a:stretch/>
        </p:blipFill>
        <p:spPr>
          <a:xfrm>
            <a:off x="1" y="4316255"/>
            <a:ext cx="6836850" cy="2541737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E8ABA9-E264-4C95-E08D-736B85248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0156" y="4197370"/>
            <a:ext cx="3346760" cy="157691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School Based Transition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EDC3DC-4104-23B5-9221-FDEF5B1CD7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5401" y="5002281"/>
            <a:ext cx="3353551" cy="185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451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5CD2D1-5934-44AE-C435-277D1C5D3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8449" y="-38806"/>
            <a:ext cx="3353551" cy="18557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FC6774-80BA-F2F8-DF28-17997AEB7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639" y="153192"/>
            <a:ext cx="7134922" cy="1325563"/>
          </a:xfrm>
        </p:spPr>
        <p:txBody>
          <a:bodyPr/>
          <a:lstStyle/>
          <a:p>
            <a:r>
              <a:rPr lang="en-GB" b="1" u="sng" dirty="0"/>
              <a:t>What do our current year 7 pupils think of Transition?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0E776-A1AC-92AC-AD8A-C796D4463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639" y="1690688"/>
            <a:ext cx="11160512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3600" b="1" dirty="0"/>
              <a:t>When asked: What did you enjoy about Transition last year? </a:t>
            </a:r>
            <a:endParaRPr lang="en-GB" sz="3600" dirty="0"/>
          </a:p>
          <a:p>
            <a:pPr marL="0" indent="0">
              <a:buNone/>
            </a:pPr>
            <a:r>
              <a:rPr lang="en-GB" sz="3600" b="1" dirty="0"/>
              <a:t>Charlie</a:t>
            </a:r>
            <a:r>
              <a:rPr lang="en-GB" sz="3600" dirty="0"/>
              <a:t>- “meeting the teachers and getting to see how the school operates.” </a:t>
            </a:r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b="1" dirty="0"/>
              <a:t>Carys</a:t>
            </a:r>
            <a:r>
              <a:rPr lang="en-GB" sz="3600" dirty="0"/>
              <a:t>- “Meeting the year 7 transition leaders and meeting new people in the new house. It helped me to know where I was going.”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D09D25-1D5F-C76D-6F46-2F8BBCDC2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58" y="5672782"/>
            <a:ext cx="11875259" cy="10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3773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956EE-34A8-1AA3-91E2-9F442DA0E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8B702D6-51B2-9904-39D9-A6381EE44138}"/>
              </a:ext>
            </a:extLst>
          </p:cNvPr>
          <p:cNvSpPr/>
          <p:nvPr/>
        </p:nvSpPr>
        <p:spPr>
          <a:xfrm>
            <a:off x="0" y="1740346"/>
            <a:ext cx="12272789" cy="2436359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EAEBBB-84E1-F616-3E8C-CBDE60AD34D2}"/>
              </a:ext>
            </a:extLst>
          </p:cNvPr>
          <p:cNvSpPr/>
          <p:nvPr/>
        </p:nvSpPr>
        <p:spPr>
          <a:xfrm>
            <a:off x="504641" y="4176705"/>
            <a:ext cx="2082421" cy="219891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CD11F88-7576-1F36-B343-CD2F4747D528}"/>
              </a:ext>
            </a:extLst>
          </p:cNvPr>
          <p:cNvSpPr/>
          <p:nvPr/>
        </p:nvSpPr>
        <p:spPr>
          <a:xfrm>
            <a:off x="9794985" y="4176705"/>
            <a:ext cx="1856280" cy="219891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017244-157A-A73F-4608-F44D3AD1E3FA}"/>
              </a:ext>
            </a:extLst>
          </p:cNvPr>
          <p:cNvSpPr txBox="1"/>
          <p:nvPr/>
        </p:nvSpPr>
        <p:spPr>
          <a:xfrm>
            <a:off x="476332" y="4766610"/>
            <a:ext cx="22199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Ready</a:t>
            </a:r>
            <a:r>
              <a:rPr lang="en-GB" dirty="0"/>
              <a:t> </a:t>
            </a:r>
          </a:p>
        </p:txBody>
      </p:sp>
      <p:sp>
        <p:nvSpPr>
          <p:cNvPr id="22" name="Free-form: Shape 21">
            <a:extLst>
              <a:ext uri="{FF2B5EF4-FFF2-40B4-BE49-F238E27FC236}">
                <a16:creationId xmlns:a16="http://schemas.microsoft.com/office/drawing/2014/main" id="{A5C721B5-360C-4974-B720-D3F89D1DBAD6}"/>
              </a:ext>
            </a:extLst>
          </p:cNvPr>
          <p:cNvSpPr/>
          <p:nvPr/>
        </p:nvSpPr>
        <p:spPr>
          <a:xfrm>
            <a:off x="2726545" y="4176705"/>
            <a:ext cx="7038205" cy="2634343"/>
          </a:xfrm>
          <a:custGeom>
            <a:avLst/>
            <a:gdLst>
              <a:gd name="connsiteX0" fmla="*/ 1349829 w 5823857"/>
              <a:gd name="connsiteY0" fmla="*/ 43543 h 2634343"/>
              <a:gd name="connsiteX1" fmla="*/ 0 w 5823857"/>
              <a:gd name="connsiteY1" fmla="*/ 2634343 h 2634343"/>
              <a:gd name="connsiteX2" fmla="*/ 5823857 w 5823857"/>
              <a:gd name="connsiteY2" fmla="*/ 2634343 h 2634343"/>
              <a:gd name="connsiteX3" fmla="*/ 4343400 w 5823857"/>
              <a:gd name="connsiteY3" fmla="*/ 43543 h 2634343"/>
              <a:gd name="connsiteX4" fmla="*/ 1415143 w 5823857"/>
              <a:gd name="connsiteY4" fmla="*/ 0 h 2634343"/>
              <a:gd name="connsiteX5" fmla="*/ 1349829 w 5823857"/>
              <a:gd name="connsiteY5" fmla="*/ 43543 h 263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23857" h="2634343">
                <a:moveTo>
                  <a:pt x="1349829" y="43543"/>
                </a:moveTo>
                <a:lnTo>
                  <a:pt x="0" y="2634343"/>
                </a:lnTo>
                <a:lnTo>
                  <a:pt x="5823857" y="2634343"/>
                </a:lnTo>
                <a:lnTo>
                  <a:pt x="4343400" y="43543"/>
                </a:lnTo>
                <a:lnTo>
                  <a:pt x="1415143" y="0"/>
                </a:lnTo>
                <a:lnTo>
                  <a:pt x="1349829" y="43543"/>
                </a:ln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018BC7B-05C4-2D3C-C34E-4859F38BC17D}"/>
              </a:ext>
            </a:extLst>
          </p:cNvPr>
          <p:cNvSpPr/>
          <p:nvPr/>
        </p:nvSpPr>
        <p:spPr>
          <a:xfrm>
            <a:off x="4665610" y="4195045"/>
            <a:ext cx="3019733" cy="219891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F2CAA6-6BC7-D6C8-2B28-6627BD3AA1FD}"/>
              </a:ext>
            </a:extLst>
          </p:cNvPr>
          <p:cNvSpPr txBox="1"/>
          <p:nvPr/>
        </p:nvSpPr>
        <p:spPr>
          <a:xfrm>
            <a:off x="4695845" y="4811390"/>
            <a:ext cx="30197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/>
              <a:t>Respectful</a:t>
            </a:r>
            <a:r>
              <a:rPr lang="en-GB" dirty="0"/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0F9ED8D-6062-9A1B-18E2-6010D48AA0C1}"/>
              </a:ext>
            </a:extLst>
          </p:cNvPr>
          <p:cNvSpPr txBox="1"/>
          <p:nvPr/>
        </p:nvSpPr>
        <p:spPr>
          <a:xfrm>
            <a:off x="9982631" y="4682831"/>
            <a:ext cx="2264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Safe </a:t>
            </a:r>
            <a:r>
              <a:rPr lang="en-GB" dirty="0"/>
              <a:t>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61C8E30-5BD4-8D30-CAB3-1021F1B5AA43}"/>
              </a:ext>
            </a:extLst>
          </p:cNvPr>
          <p:cNvSpPr/>
          <p:nvPr/>
        </p:nvSpPr>
        <p:spPr>
          <a:xfrm>
            <a:off x="476332" y="2612571"/>
            <a:ext cx="2110730" cy="14683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5F078E8-DA3B-C938-9E6D-1335E861494D}"/>
              </a:ext>
            </a:extLst>
          </p:cNvPr>
          <p:cNvSpPr/>
          <p:nvPr/>
        </p:nvSpPr>
        <p:spPr>
          <a:xfrm>
            <a:off x="2954058" y="2027822"/>
            <a:ext cx="2305927" cy="206408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D3CFF54-EAE5-4DC0-C9EA-3F6DA99E85C0}"/>
              </a:ext>
            </a:extLst>
          </p:cNvPr>
          <p:cNvSpPr txBox="1"/>
          <p:nvPr/>
        </p:nvSpPr>
        <p:spPr>
          <a:xfrm>
            <a:off x="207857" y="454982"/>
            <a:ext cx="13097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u="sng" dirty="0"/>
              <a:t>The Bridge from Primary to Secondary school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7C48E67-9610-EC85-0CBB-EF61521854FA}"/>
              </a:ext>
            </a:extLst>
          </p:cNvPr>
          <p:cNvSpPr/>
          <p:nvPr/>
        </p:nvSpPr>
        <p:spPr>
          <a:xfrm>
            <a:off x="460230" y="2027104"/>
            <a:ext cx="2305927" cy="206408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AB57C5-DE3F-3BEA-4669-DEF710BEDD27}"/>
              </a:ext>
            </a:extLst>
          </p:cNvPr>
          <p:cNvSpPr txBox="1"/>
          <p:nvPr/>
        </p:nvSpPr>
        <p:spPr>
          <a:xfrm>
            <a:off x="525257" y="2470233"/>
            <a:ext cx="31798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House Allocations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E93325E-5F05-C141-97BA-417F65BC2185}"/>
              </a:ext>
            </a:extLst>
          </p:cNvPr>
          <p:cNvSpPr/>
          <p:nvPr/>
        </p:nvSpPr>
        <p:spPr>
          <a:xfrm>
            <a:off x="5441267" y="2002691"/>
            <a:ext cx="2305927" cy="206408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E261D5E-215C-0222-CA15-157D80ABBCDD}"/>
              </a:ext>
            </a:extLst>
          </p:cNvPr>
          <p:cNvSpPr/>
          <p:nvPr/>
        </p:nvSpPr>
        <p:spPr>
          <a:xfrm>
            <a:off x="8084979" y="1976799"/>
            <a:ext cx="2207598" cy="201695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54E23D-EDF7-F159-449A-35D13C50015E}"/>
              </a:ext>
            </a:extLst>
          </p:cNvPr>
          <p:cNvSpPr txBox="1"/>
          <p:nvPr/>
        </p:nvSpPr>
        <p:spPr>
          <a:xfrm>
            <a:off x="8118157" y="2324833"/>
            <a:ext cx="2760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Transition Week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C0081D-91DB-FE23-757E-4BD952931E02}"/>
              </a:ext>
            </a:extLst>
          </p:cNvPr>
          <p:cNvSpPr txBox="1"/>
          <p:nvPr/>
        </p:nvSpPr>
        <p:spPr>
          <a:xfrm>
            <a:off x="5659116" y="2692461"/>
            <a:ext cx="2768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/>
              <a:t>Camp</a:t>
            </a:r>
          </a:p>
        </p:txBody>
      </p:sp>
      <p:sp>
        <p:nvSpPr>
          <p:cNvPr id="34" name="Minus Sign 33">
            <a:extLst>
              <a:ext uri="{FF2B5EF4-FFF2-40B4-BE49-F238E27FC236}">
                <a16:creationId xmlns:a16="http://schemas.microsoft.com/office/drawing/2014/main" id="{87720B39-1179-3B62-E3AD-2688B73BBC94}"/>
              </a:ext>
            </a:extLst>
          </p:cNvPr>
          <p:cNvSpPr/>
          <p:nvPr/>
        </p:nvSpPr>
        <p:spPr>
          <a:xfrm>
            <a:off x="1" y="6059567"/>
            <a:ext cx="3019733" cy="836998"/>
          </a:xfrm>
          <a:prstGeom prst="mathMinus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Minus Sign 34">
            <a:extLst>
              <a:ext uri="{FF2B5EF4-FFF2-40B4-BE49-F238E27FC236}">
                <a16:creationId xmlns:a16="http://schemas.microsoft.com/office/drawing/2014/main" id="{AC606E54-B939-5F29-AE9F-74F4D3B9EE3A}"/>
              </a:ext>
            </a:extLst>
          </p:cNvPr>
          <p:cNvSpPr/>
          <p:nvPr/>
        </p:nvSpPr>
        <p:spPr>
          <a:xfrm>
            <a:off x="9253056" y="6078741"/>
            <a:ext cx="3019733" cy="836998"/>
          </a:xfrm>
          <a:prstGeom prst="mathMinus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Minus Sign 35">
            <a:extLst>
              <a:ext uri="{FF2B5EF4-FFF2-40B4-BE49-F238E27FC236}">
                <a16:creationId xmlns:a16="http://schemas.microsoft.com/office/drawing/2014/main" id="{6262D921-866B-0971-84DD-2F21023D6A24}"/>
              </a:ext>
            </a:extLst>
          </p:cNvPr>
          <p:cNvSpPr/>
          <p:nvPr/>
        </p:nvSpPr>
        <p:spPr>
          <a:xfrm>
            <a:off x="3944039" y="6093009"/>
            <a:ext cx="4483865" cy="836998"/>
          </a:xfrm>
          <a:prstGeom prst="mathMinus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2D8EC8-C37A-D825-08F1-4E746CE8F637}"/>
              </a:ext>
            </a:extLst>
          </p:cNvPr>
          <p:cNvSpPr txBox="1"/>
          <p:nvPr/>
        </p:nvSpPr>
        <p:spPr>
          <a:xfrm>
            <a:off x="2920386" y="2482538"/>
            <a:ext cx="25815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Extended  Transition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BF818D-215E-7B8E-5CC6-B81037BC6E78}"/>
              </a:ext>
            </a:extLst>
          </p:cNvPr>
          <p:cNvSpPr/>
          <p:nvPr/>
        </p:nvSpPr>
        <p:spPr>
          <a:xfrm>
            <a:off x="10477765" y="2285067"/>
            <a:ext cx="1735260" cy="1499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442CCC-39CB-97F6-BF22-F7AF2939D52E}"/>
              </a:ext>
            </a:extLst>
          </p:cNvPr>
          <p:cNvSpPr txBox="1"/>
          <p:nvPr/>
        </p:nvSpPr>
        <p:spPr>
          <a:xfrm>
            <a:off x="10451511" y="2402867"/>
            <a:ext cx="18863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Meet the Tutor</a:t>
            </a:r>
          </a:p>
        </p:txBody>
      </p:sp>
    </p:spTree>
    <p:extLst>
      <p:ext uri="{BB962C8B-B14F-4D97-AF65-F5344CB8AC3E}">
        <p14:creationId xmlns:p14="http://schemas.microsoft.com/office/powerpoint/2010/main" val="20455086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56470-E883-B295-6A96-018A04A03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Meet the Tutor Evening – 14</a:t>
            </a:r>
            <a:r>
              <a:rPr lang="en-GB" baseline="30000" dirty="0"/>
              <a:t>th</a:t>
            </a:r>
            <a:r>
              <a:rPr lang="en-GB" dirty="0"/>
              <a:t> July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C210B1-9C53-54B0-FD74-040543E34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514063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This is an evening that is organised so you and your child can meet our high-quality year 7 tutors. The evening is about understanding: </a:t>
            </a:r>
          </a:p>
          <a:p>
            <a:r>
              <a:rPr lang="en-GB" dirty="0"/>
              <a:t>Expectations for September. </a:t>
            </a:r>
          </a:p>
          <a:p>
            <a:r>
              <a:rPr lang="en-GB" dirty="0"/>
              <a:t>What your time in GTS will look like come September</a:t>
            </a:r>
          </a:p>
          <a:p>
            <a:r>
              <a:rPr lang="en-GB" dirty="0"/>
              <a:t>A time to get to know your new tutor and have a quick chat with your new peers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1A9213-1654-BD2F-3663-3E90F6B39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8379" y="189129"/>
            <a:ext cx="3353551" cy="18557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99CC9D-42E4-A7EC-2430-BAD983332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58" y="5672782"/>
            <a:ext cx="11875259" cy="10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2251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661A3A-0671-86DA-A588-B14621316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DAE468B-B9DA-1C49-DE31-45A4317CFE6C}"/>
              </a:ext>
            </a:extLst>
          </p:cNvPr>
          <p:cNvSpPr/>
          <p:nvPr/>
        </p:nvSpPr>
        <p:spPr>
          <a:xfrm>
            <a:off x="0" y="1740346"/>
            <a:ext cx="12272789" cy="2436359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8CF0E95-5A15-D9C5-4E2E-30E185175C5F}"/>
              </a:ext>
            </a:extLst>
          </p:cNvPr>
          <p:cNvSpPr/>
          <p:nvPr/>
        </p:nvSpPr>
        <p:spPr>
          <a:xfrm>
            <a:off x="504641" y="4176705"/>
            <a:ext cx="2082421" cy="219891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D87B73-7F21-E686-5562-94A318804AA6}"/>
              </a:ext>
            </a:extLst>
          </p:cNvPr>
          <p:cNvSpPr/>
          <p:nvPr/>
        </p:nvSpPr>
        <p:spPr>
          <a:xfrm>
            <a:off x="9794985" y="4176705"/>
            <a:ext cx="1856280" cy="219891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9910E88-BF18-655D-1CCB-F53758A66945}"/>
              </a:ext>
            </a:extLst>
          </p:cNvPr>
          <p:cNvSpPr txBox="1"/>
          <p:nvPr/>
        </p:nvSpPr>
        <p:spPr>
          <a:xfrm>
            <a:off x="476332" y="4766610"/>
            <a:ext cx="22199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Ready</a:t>
            </a:r>
            <a:r>
              <a:rPr lang="en-GB" dirty="0"/>
              <a:t> </a:t>
            </a:r>
          </a:p>
        </p:txBody>
      </p:sp>
      <p:sp>
        <p:nvSpPr>
          <p:cNvPr id="22" name="Free-form: Shape 21">
            <a:extLst>
              <a:ext uri="{FF2B5EF4-FFF2-40B4-BE49-F238E27FC236}">
                <a16:creationId xmlns:a16="http://schemas.microsoft.com/office/drawing/2014/main" id="{3FDA7087-3E16-5C06-72AB-58B425F60DD8}"/>
              </a:ext>
            </a:extLst>
          </p:cNvPr>
          <p:cNvSpPr/>
          <p:nvPr/>
        </p:nvSpPr>
        <p:spPr>
          <a:xfrm>
            <a:off x="2726545" y="4176705"/>
            <a:ext cx="7038205" cy="2634343"/>
          </a:xfrm>
          <a:custGeom>
            <a:avLst/>
            <a:gdLst>
              <a:gd name="connsiteX0" fmla="*/ 1349829 w 5823857"/>
              <a:gd name="connsiteY0" fmla="*/ 43543 h 2634343"/>
              <a:gd name="connsiteX1" fmla="*/ 0 w 5823857"/>
              <a:gd name="connsiteY1" fmla="*/ 2634343 h 2634343"/>
              <a:gd name="connsiteX2" fmla="*/ 5823857 w 5823857"/>
              <a:gd name="connsiteY2" fmla="*/ 2634343 h 2634343"/>
              <a:gd name="connsiteX3" fmla="*/ 4343400 w 5823857"/>
              <a:gd name="connsiteY3" fmla="*/ 43543 h 2634343"/>
              <a:gd name="connsiteX4" fmla="*/ 1415143 w 5823857"/>
              <a:gd name="connsiteY4" fmla="*/ 0 h 2634343"/>
              <a:gd name="connsiteX5" fmla="*/ 1349829 w 5823857"/>
              <a:gd name="connsiteY5" fmla="*/ 43543 h 263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23857" h="2634343">
                <a:moveTo>
                  <a:pt x="1349829" y="43543"/>
                </a:moveTo>
                <a:lnTo>
                  <a:pt x="0" y="2634343"/>
                </a:lnTo>
                <a:lnTo>
                  <a:pt x="5823857" y="2634343"/>
                </a:lnTo>
                <a:lnTo>
                  <a:pt x="4343400" y="43543"/>
                </a:lnTo>
                <a:lnTo>
                  <a:pt x="1415143" y="0"/>
                </a:lnTo>
                <a:lnTo>
                  <a:pt x="1349829" y="43543"/>
                </a:ln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AFE1D41-D03E-D196-6406-24EB8AF23DA7}"/>
              </a:ext>
            </a:extLst>
          </p:cNvPr>
          <p:cNvSpPr/>
          <p:nvPr/>
        </p:nvSpPr>
        <p:spPr>
          <a:xfrm>
            <a:off x="4665610" y="4195045"/>
            <a:ext cx="3019733" cy="219891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17A30A-6EB4-877A-D823-7BC745B59040}"/>
              </a:ext>
            </a:extLst>
          </p:cNvPr>
          <p:cNvSpPr txBox="1"/>
          <p:nvPr/>
        </p:nvSpPr>
        <p:spPr>
          <a:xfrm>
            <a:off x="4695845" y="4811390"/>
            <a:ext cx="30197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/>
              <a:t>Respectful</a:t>
            </a:r>
            <a:r>
              <a:rPr lang="en-GB" dirty="0"/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0F75424-24B4-D286-2D59-BE3F64D243EC}"/>
              </a:ext>
            </a:extLst>
          </p:cNvPr>
          <p:cNvSpPr txBox="1"/>
          <p:nvPr/>
        </p:nvSpPr>
        <p:spPr>
          <a:xfrm>
            <a:off x="9982631" y="4682831"/>
            <a:ext cx="2264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Safe </a:t>
            </a:r>
            <a:r>
              <a:rPr lang="en-GB" dirty="0"/>
              <a:t>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75316FC-7FA7-CCED-BADE-A99CA1CABA01}"/>
              </a:ext>
            </a:extLst>
          </p:cNvPr>
          <p:cNvSpPr/>
          <p:nvPr/>
        </p:nvSpPr>
        <p:spPr>
          <a:xfrm>
            <a:off x="476332" y="2612571"/>
            <a:ext cx="2110730" cy="14683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EB75D0A-2DB5-9F51-1C71-31E46883FCC4}"/>
              </a:ext>
            </a:extLst>
          </p:cNvPr>
          <p:cNvSpPr/>
          <p:nvPr/>
        </p:nvSpPr>
        <p:spPr>
          <a:xfrm>
            <a:off x="2954058" y="2027822"/>
            <a:ext cx="2305927" cy="206408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D25722A-C1EA-C4CA-46BA-773137CE98D4}"/>
              </a:ext>
            </a:extLst>
          </p:cNvPr>
          <p:cNvSpPr txBox="1"/>
          <p:nvPr/>
        </p:nvSpPr>
        <p:spPr>
          <a:xfrm>
            <a:off x="207857" y="454982"/>
            <a:ext cx="13097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u="sng" dirty="0"/>
              <a:t>The Bridge from Primary to Secondary school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B77447F-7626-B93A-2401-7E9ABA968E40}"/>
              </a:ext>
            </a:extLst>
          </p:cNvPr>
          <p:cNvSpPr/>
          <p:nvPr/>
        </p:nvSpPr>
        <p:spPr>
          <a:xfrm>
            <a:off x="460230" y="2027104"/>
            <a:ext cx="2305927" cy="206408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674105-7734-C4CA-8A1C-CA003A4AF35B}"/>
              </a:ext>
            </a:extLst>
          </p:cNvPr>
          <p:cNvSpPr txBox="1"/>
          <p:nvPr/>
        </p:nvSpPr>
        <p:spPr>
          <a:xfrm>
            <a:off x="525257" y="2470233"/>
            <a:ext cx="31798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House Allocations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98BD71C-550E-542B-7316-70038FC187EE}"/>
              </a:ext>
            </a:extLst>
          </p:cNvPr>
          <p:cNvSpPr/>
          <p:nvPr/>
        </p:nvSpPr>
        <p:spPr>
          <a:xfrm>
            <a:off x="5441267" y="2002691"/>
            <a:ext cx="2305927" cy="206408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6CFB1D5-B9EA-B1D0-C15C-6E1FD85EC0B8}"/>
              </a:ext>
            </a:extLst>
          </p:cNvPr>
          <p:cNvSpPr/>
          <p:nvPr/>
        </p:nvSpPr>
        <p:spPr>
          <a:xfrm>
            <a:off x="8084979" y="1976799"/>
            <a:ext cx="2207598" cy="201695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8B038C-1F1F-8ABE-1823-1C9FCCCB0173}"/>
              </a:ext>
            </a:extLst>
          </p:cNvPr>
          <p:cNvSpPr txBox="1"/>
          <p:nvPr/>
        </p:nvSpPr>
        <p:spPr>
          <a:xfrm>
            <a:off x="8118157" y="2324833"/>
            <a:ext cx="2760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Transition Week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DBE51A-39D8-DB70-5F14-AEE56CD7098F}"/>
              </a:ext>
            </a:extLst>
          </p:cNvPr>
          <p:cNvSpPr txBox="1"/>
          <p:nvPr/>
        </p:nvSpPr>
        <p:spPr>
          <a:xfrm>
            <a:off x="5528973" y="2569777"/>
            <a:ext cx="2768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/>
              <a:t>Camp</a:t>
            </a:r>
          </a:p>
        </p:txBody>
      </p:sp>
      <p:sp>
        <p:nvSpPr>
          <p:cNvPr id="34" name="Minus Sign 33">
            <a:extLst>
              <a:ext uri="{FF2B5EF4-FFF2-40B4-BE49-F238E27FC236}">
                <a16:creationId xmlns:a16="http://schemas.microsoft.com/office/drawing/2014/main" id="{6695AC3E-6FCE-F932-DE43-9FA21BC2DB9F}"/>
              </a:ext>
            </a:extLst>
          </p:cNvPr>
          <p:cNvSpPr/>
          <p:nvPr/>
        </p:nvSpPr>
        <p:spPr>
          <a:xfrm>
            <a:off x="1" y="6059567"/>
            <a:ext cx="3019733" cy="836998"/>
          </a:xfrm>
          <a:prstGeom prst="mathMinus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Minus Sign 34">
            <a:extLst>
              <a:ext uri="{FF2B5EF4-FFF2-40B4-BE49-F238E27FC236}">
                <a16:creationId xmlns:a16="http://schemas.microsoft.com/office/drawing/2014/main" id="{85EC5214-662B-5243-30A6-F46F6CFB0D7A}"/>
              </a:ext>
            </a:extLst>
          </p:cNvPr>
          <p:cNvSpPr/>
          <p:nvPr/>
        </p:nvSpPr>
        <p:spPr>
          <a:xfrm>
            <a:off x="9253056" y="6078741"/>
            <a:ext cx="3019733" cy="836998"/>
          </a:xfrm>
          <a:prstGeom prst="mathMinus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Minus Sign 35">
            <a:extLst>
              <a:ext uri="{FF2B5EF4-FFF2-40B4-BE49-F238E27FC236}">
                <a16:creationId xmlns:a16="http://schemas.microsoft.com/office/drawing/2014/main" id="{E5451CB8-8924-F817-0E9C-783B00011463}"/>
              </a:ext>
            </a:extLst>
          </p:cNvPr>
          <p:cNvSpPr/>
          <p:nvPr/>
        </p:nvSpPr>
        <p:spPr>
          <a:xfrm>
            <a:off x="3944039" y="6093009"/>
            <a:ext cx="4483865" cy="836998"/>
          </a:xfrm>
          <a:prstGeom prst="mathMinus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083753-615D-48CD-7123-145DA71BC23F}"/>
              </a:ext>
            </a:extLst>
          </p:cNvPr>
          <p:cNvSpPr txBox="1"/>
          <p:nvPr/>
        </p:nvSpPr>
        <p:spPr>
          <a:xfrm>
            <a:off x="3043147" y="2423981"/>
            <a:ext cx="25815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Extended  Transition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100257-868F-3894-788D-1480167BA499}"/>
              </a:ext>
            </a:extLst>
          </p:cNvPr>
          <p:cNvSpPr/>
          <p:nvPr/>
        </p:nvSpPr>
        <p:spPr>
          <a:xfrm>
            <a:off x="10477765" y="2285067"/>
            <a:ext cx="1735260" cy="149933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4B6C7C-AD9F-0305-3BC8-D85C7DF32E80}"/>
              </a:ext>
            </a:extLst>
          </p:cNvPr>
          <p:cNvSpPr txBox="1"/>
          <p:nvPr/>
        </p:nvSpPr>
        <p:spPr>
          <a:xfrm>
            <a:off x="10451511" y="2402867"/>
            <a:ext cx="18863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Meet the Tutor</a:t>
            </a:r>
          </a:p>
        </p:txBody>
      </p:sp>
    </p:spTree>
    <p:extLst>
      <p:ext uri="{BB962C8B-B14F-4D97-AF65-F5344CB8AC3E}">
        <p14:creationId xmlns:p14="http://schemas.microsoft.com/office/powerpoint/2010/main" val="4070805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F71DE-5344-1E6D-9FB6-7FD63672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024" y="-38597"/>
            <a:ext cx="10515600" cy="1325563"/>
          </a:xfrm>
        </p:spPr>
        <p:txBody>
          <a:bodyPr/>
          <a:lstStyle/>
          <a:p>
            <a:r>
              <a:rPr lang="en-GB" b="1" u="sng" dirty="0"/>
              <a:t>Our School Values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393211-7A05-249F-6E20-9ACCA4F95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8379" y="189129"/>
            <a:ext cx="3353551" cy="18557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3325B3-49E5-D16A-DC58-9C6475FEF0CC}"/>
              </a:ext>
            </a:extLst>
          </p:cNvPr>
          <p:cNvSpPr txBox="1"/>
          <p:nvPr/>
        </p:nvSpPr>
        <p:spPr>
          <a:xfrm>
            <a:off x="330070" y="927419"/>
            <a:ext cx="893212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Our School Values are </a:t>
            </a:r>
            <a:r>
              <a:rPr lang="en-GB" sz="2800" b="1" dirty="0"/>
              <a:t>Ready, Respectful, Safe. </a:t>
            </a:r>
            <a:r>
              <a:rPr lang="en-GB" sz="2800" dirty="0"/>
              <a:t>This underpins every aspect of the GTS way.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We use these words in language when </a:t>
            </a:r>
            <a:r>
              <a:rPr lang="en-GB" sz="2800" b="1" dirty="0"/>
              <a:t>engaging</a:t>
            </a:r>
            <a:r>
              <a:rPr lang="en-GB" sz="2800" dirty="0"/>
              <a:t> with our pupils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We use these words when we consider how we want our pupils to </a:t>
            </a:r>
            <a:r>
              <a:rPr lang="en-GB" sz="2800" b="1" dirty="0"/>
              <a:t>be during </a:t>
            </a:r>
            <a:r>
              <a:rPr lang="en-GB" sz="2800" dirty="0"/>
              <a:t>the transition process, towards themselves and others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We use these words when we consider how we want our young people to be when they leave GTS.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1" dirty="0"/>
              <a:t>Ready</a:t>
            </a:r>
            <a:r>
              <a:rPr lang="en-GB" sz="2800" dirty="0"/>
              <a:t> to take on the world, </a:t>
            </a:r>
            <a:r>
              <a:rPr lang="en-GB" sz="2800" b="1" dirty="0"/>
              <a:t>Respectful</a:t>
            </a:r>
            <a:r>
              <a:rPr lang="en-GB" sz="2800" dirty="0"/>
              <a:t> of others and able to conduct themselves in a </a:t>
            </a:r>
            <a:r>
              <a:rPr lang="en-GB" sz="2800" b="1" dirty="0"/>
              <a:t>Safe</a:t>
            </a:r>
            <a:r>
              <a:rPr lang="en-GB" sz="2800" dirty="0"/>
              <a:t> way.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F083BB-CAB1-3D20-C219-9F51538A0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58" y="5672782"/>
            <a:ext cx="11875259" cy="10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8443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8B5B52-304A-0991-198C-1D6F41249C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5404C-D1E7-69F6-15DE-8FBCF413C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381000"/>
            <a:ext cx="3419856" cy="2003057"/>
          </a:xfrm>
        </p:spPr>
        <p:txBody>
          <a:bodyPr anchor="ctr">
            <a:normAutofit/>
          </a:bodyPr>
          <a:lstStyle/>
          <a:p>
            <a:r>
              <a:rPr lang="en-GB" sz="4800" dirty="0"/>
              <a:t>Quick Reminder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9FAA4-DDF2-A035-6E8B-4F960EC87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5" y="381000"/>
            <a:ext cx="6894576" cy="2003057"/>
          </a:xfrm>
        </p:spPr>
        <p:txBody>
          <a:bodyPr anchor="ctr">
            <a:normAutofit/>
          </a:bodyPr>
          <a:lstStyle/>
          <a:p>
            <a:r>
              <a:rPr lang="en-GB" sz="2200" dirty="0"/>
              <a:t>This PowerPoint will be put onto the GTS website after this evening. </a:t>
            </a:r>
          </a:p>
          <a:p>
            <a:r>
              <a:rPr lang="en-GB" sz="2200" dirty="0"/>
              <a:t>If you don’t remember everything this evening don’t worry!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9180AA-FD54-698D-3C3F-43A68B15E0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816" r="6430" b="-2"/>
          <a:stretch/>
        </p:blipFill>
        <p:spPr>
          <a:xfrm>
            <a:off x="8" y="2668687"/>
            <a:ext cx="6095992" cy="4189309"/>
          </a:xfrm>
          <a:custGeom>
            <a:avLst/>
            <a:gdLst/>
            <a:ahLst/>
            <a:cxnLst/>
            <a:rect l="l" t="t" r="r" b="b"/>
            <a:pathLst>
              <a:path w="6005375" h="4189309">
                <a:moveTo>
                  <a:pt x="5422311" y="873"/>
                </a:moveTo>
                <a:cubicBezTo>
                  <a:pt x="5467738" y="-1249"/>
                  <a:pt x="5513346" y="499"/>
                  <a:pt x="5558643" y="6137"/>
                </a:cubicBezTo>
                <a:cubicBezTo>
                  <a:pt x="5633356" y="13367"/>
                  <a:pt x="5708323" y="18441"/>
                  <a:pt x="5783036" y="26052"/>
                </a:cubicBezTo>
                <a:cubicBezTo>
                  <a:pt x="5816269" y="29477"/>
                  <a:pt x="5849884" y="16792"/>
                  <a:pt x="5882612" y="28462"/>
                </a:cubicBezTo>
                <a:cubicBezTo>
                  <a:pt x="5909726" y="38166"/>
                  <a:pt x="5937089" y="43856"/>
                  <a:pt x="5964555" y="46416"/>
                </a:cubicBezTo>
                <a:lnTo>
                  <a:pt x="5997178" y="46088"/>
                </a:lnTo>
                <a:lnTo>
                  <a:pt x="5995170" y="275470"/>
                </a:lnTo>
                <a:cubicBezTo>
                  <a:pt x="5993432" y="411056"/>
                  <a:pt x="5993035" y="546624"/>
                  <a:pt x="5999656" y="682159"/>
                </a:cubicBezTo>
                <a:cubicBezTo>
                  <a:pt x="6009854" y="891918"/>
                  <a:pt x="6003364" y="1101545"/>
                  <a:pt x="5999656" y="1311172"/>
                </a:cubicBezTo>
                <a:cubicBezTo>
                  <a:pt x="5992506" y="1713210"/>
                  <a:pt x="6003364" y="2114718"/>
                  <a:pt x="5998730" y="2516227"/>
                </a:cubicBezTo>
                <a:cubicBezTo>
                  <a:pt x="5996744" y="2694204"/>
                  <a:pt x="5998994" y="2871916"/>
                  <a:pt x="6003364" y="3049893"/>
                </a:cubicBezTo>
                <a:cubicBezTo>
                  <a:pt x="6009720" y="3304015"/>
                  <a:pt x="5999922" y="3558268"/>
                  <a:pt x="5989196" y="3812257"/>
                </a:cubicBezTo>
                <a:cubicBezTo>
                  <a:pt x="5985594" y="3882097"/>
                  <a:pt x="5984646" y="3952020"/>
                  <a:pt x="5986348" y="4021878"/>
                </a:cubicBezTo>
                <a:lnTo>
                  <a:pt x="5996786" y="4189309"/>
                </a:lnTo>
                <a:lnTo>
                  <a:pt x="0" y="4189309"/>
                </a:lnTo>
                <a:lnTo>
                  <a:pt x="0" y="27247"/>
                </a:lnTo>
                <a:lnTo>
                  <a:pt x="495" y="27408"/>
                </a:lnTo>
                <a:cubicBezTo>
                  <a:pt x="5176" y="27551"/>
                  <a:pt x="10686" y="26465"/>
                  <a:pt x="17314" y="23896"/>
                </a:cubicBezTo>
                <a:cubicBezTo>
                  <a:pt x="33823" y="19050"/>
                  <a:pt x="50862" y="16234"/>
                  <a:pt x="68053" y="15524"/>
                </a:cubicBezTo>
                <a:cubicBezTo>
                  <a:pt x="200481" y="-1093"/>
                  <a:pt x="333037" y="3346"/>
                  <a:pt x="466100" y="8801"/>
                </a:cubicBezTo>
                <a:cubicBezTo>
                  <a:pt x="697850" y="18187"/>
                  <a:pt x="929854" y="29096"/>
                  <a:pt x="1161985" y="25798"/>
                </a:cubicBezTo>
                <a:cubicBezTo>
                  <a:pt x="1397540" y="22373"/>
                  <a:pt x="1632588" y="29604"/>
                  <a:pt x="1867890" y="39117"/>
                </a:cubicBezTo>
                <a:cubicBezTo>
                  <a:pt x="1971017" y="43050"/>
                  <a:pt x="2074779" y="46982"/>
                  <a:pt x="2176256" y="17680"/>
                </a:cubicBezTo>
                <a:cubicBezTo>
                  <a:pt x="2199190" y="12314"/>
                  <a:pt x="2223101" y="12834"/>
                  <a:pt x="2245769" y="19202"/>
                </a:cubicBezTo>
                <a:cubicBezTo>
                  <a:pt x="2359678" y="45713"/>
                  <a:pt x="2474221" y="53578"/>
                  <a:pt x="2589398" y="27447"/>
                </a:cubicBezTo>
                <a:cubicBezTo>
                  <a:pt x="2721802" y="-1220"/>
                  <a:pt x="2858087" y="-7347"/>
                  <a:pt x="2992519" y="9308"/>
                </a:cubicBezTo>
                <a:cubicBezTo>
                  <a:pt x="3115435" y="23008"/>
                  <a:pt x="3238984" y="37849"/>
                  <a:pt x="3362153" y="26813"/>
                </a:cubicBezTo>
                <a:cubicBezTo>
                  <a:pt x="3556737" y="9308"/>
                  <a:pt x="3751067" y="24530"/>
                  <a:pt x="3945651" y="29223"/>
                </a:cubicBezTo>
                <a:cubicBezTo>
                  <a:pt x="4010343" y="30745"/>
                  <a:pt x="4075416" y="44064"/>
                  <a:pt x="4139727" y="32141"/>
                </a:cubicBezTo>
                <a:cubicBezTo>
                  <a:pt x="4241079" y="13367"/>
                  <a:pt x="4341288" y="20597"/>
                  <a:pt x="4442766" y="31126"/>
                </a:cubicBezTo>
                <a:cubicBezTo>
                  <a:pt x="4637096" y="51422"/>
                  <a:pt x="4831299" y="61189"/>
                  <a:pt x="5024742" y="23134"/>
                </a:cubicBezTo>
                <a:cubicBezTo>
                  <a:pt x="5084742" y="11211"/>
                  <a:pt x="5144359" y="4361"/>
                  <a:pt x="5205373" y="20344"/>
                </a:cubicBezTo>
                <a:cubicBezTo>
                  <a:pt x="5232315" y="26496"/>
                  <a:pt x="5260361" y="25976"/>
                  <a:pt x="5287062" y="18822"/>
                </a:cubicBezTo>
                <a:cubicBezTo>
                  <a:pt x="5331637" y="8985"/>
                  <a:pt x="5376883" y="2995"/>
                  <a:pt x="5422311" y="873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55AC2D-C21D-F211-DAA0-8C80C17063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2851" b="2"/>
          <a:stretch/>
        </p:blipFill>
        <p:spPr>
          <a:xfrm>
            <a:off x="6019800" y="2657872"/>
            <a:ext cx="6172193" cy="4200116"/>
          </a:xfrm>
          <a:custGeom>
            <a:avLst/>
            <a:gdLst/>
            <a:ahLst/>
            <a:cxnLst/>
            <a:rect l="l" t="t" r="r" b="b"/>
            <a:pathLst>
              <a:path w="6006950" h="4200116">
                <a:moveTo>
                  <a:pt x="1035902" y="878"/>
                </a:moveTo>
                <a:cubicBezTo>
                  <a:pt x="1135908" y="5076"/>
                  <a:pt x="1234824" y="23223"/>
                  <a:pt x="1334526" y="31024"/>
                </a:cubicBezTo>
                <a:cubicBezTo>
                  <a:pt x="1429408" y="38508"/>
                  <a:pt x="1524290" y="49417"/>
                  <a:pt x="1619679" y="34449"/>
                </a:cubicBezTo>
                <a:cubicBezTo>
                  <a:pt x="1713242" y="21726"/>
                  <a:pt x="1807870" y="18745"/>
                  <a:pt x="1902041" y="25570"/>
                </a:cubicBezTo>
                <a:cubicBezTo>
                  <a:pt x="2006183" y="30770"/>
                  <a:pt x="2110071" y="48021"/>
                  <a:pt x="2214847" y="33561"/>
                </a:cubicBezTo>
                <a:cubicBezTo>
                  <a:pt x="2228052" y="32216"/>
                  <a:pt x="2241384" y="33954"/>
                  <a:pt x="2253790" y="38635"/>
                </a:cubicBezTo>
                <a:cubicBezTo>
                  <a:pt x="2294520" y="52169"/>
                  <a:pt x="2338397" y="53007"/>
                  <a:pt x="2379622" y="41045"/>
                </a:cubicBezTo>
                <a:cubicBezTo>
                  <a:pt x="2431756" y="27168"/>
                  <a:pt x="2486503" y="26254"/>
                  <a:pt x="2539069" y="38381"/>
                </a:cubicBezTo>
                <a:cubicBezTo>
                  <a:pt x="2617207" y="55379"/>
                  <a:pt x="2695598" y="72123"/>
                  <a:pt x="2776908" y="58169"/>
                </a:cubicBezTo>
                <a:cubicBezTo>
                  <a:pt x="2824222" y="50178"/>
                  <a:pt x="2868111" y="30770"/>
                  <a:pt x="2914791" y="21637"/>
                </a:cubicBezTo>
                <a:cubicBezTo>
                  <a:pt x="3049249" y="-4620"/>
                  <a:pt x="3184976" y="3244"/>
                  <a:pt x="3320703" y="12124"/>
                </a:cubicBezTo>
                <a:cubicBezTo>
                  <a:pt x="3453259" y="20876"/>
                  <a:pt x="3585179" y="38888"/>
                  <a:pt x="3718496" y="36225"/>
                </a:cubicBezTo>
                <a:cubicBezTo>
                  <a:pt x="3746884" y="36440"/>
                  <a:pt x="3775210" y="38812"/>
                  <a:pt x="3803230" y="43328"/>
                </a:cubicBezTo>
                <a:cubicBezTo>
                  <a:pt x="3907245" y="57028"/>
                  <a:pt x="4011767" y="69966"/>
                  <a:pt x="4114640" y="42313"/>
                </a:cubicBezTo>
                <a:cubicBezTo>
                  <a:pt x="4206871" y="17312"/>
                  <a:pt x="4303111" y="10677"/>
                  <a:pt x="4397891" y="22779"/>
                </a:cubicBezTo>
                <a:cubicBezTo>
                  <a:pt x="4522696" y="39130"/>
                  <a:pt x="4648846" y="42707"/>
                  <a:pt x="4774374" y="33434"/>
                </a:cubicBezTo>
                <a:cubicBezTo>
                  <a:pt x="4813773" y="29515"/>
                  <a:pt x="4853387" y="28107"/>
                  <a:pt x="4892977" y="29248"/>
                </a:cubicBezTo>
                <a:cubicBezTo>
                  <a:pt x="5181681" y="42440"/>
                  <a:pt x="5471273" y="25062"/>
                  <a:pt x="5759471" y="55759"/>
                </a:cubicBezTo>
                <a:cubicBezTo>
                  <a:pt x="5805028" y="61131"/>
                  <a:pt x="5850896" y="61524"/>
                  <a:pt x="5896277" y="57017"/>
                </a:cubicBezTo>
                <a:lnTo>
                  <a:pt x="6006950" y="33749"/>
                </a:lnTo>
                <a:lnTo>
                  <a:pt x="6006950" y="4200116"/>
                </a:lnTo>
                <a:lnTo>
                  <a:pt x="13501" y="4200116"/>
                </a:lnTo>
                <a:lnTo>
                  <a:pt x="28554" y="3862213"/>
                </a:lnTo>
                <a:cubicBezTo>
                  <a:pt x="30457" y="3736758"/>
                  <a:pt x="27411" y="3611386"/>
                  <a:pt x="15626" y="3486312"/>
                </a:cubicBezTo>
                <a:cubicBezTo>
                  <a:pt x="-847" y="3333707"/>
                  <a:pt x="-4304" y="3179990"/>
                  <a:pt x="5296" y="3026802"/>
                </a:cubicBezTo>
                <a:cubicBezTo>
                  <a:pt x="11786" y="2939137"/>
                  <a:pt x="18539" y="2851472"/>
                  <a:pt x="22776" y="2763676"/>
                </a:cubicBezTo>
                <a:cubicBezTo>
                  <a:pt x="28180" y="2638786"/>
                  <a:pt x="25173" y="2513673"/>
                  <a:pt x="13771" y="2389181"/>
                </a:cubicBezTo>
                <a:cubicBezTo>
                  <a:pt x="4237" y="2294247"/>
                  <a:pt x="3177" y="2198663"/>
                  <a:pt x="10593" y="2103543"/>
                </a:cubicBezTo>
                <a:cubicBezTo>
                  <a:pt x="25690" y="1941590"/>
                  <a:pt x="9931" y="1779636"/>
                  <a:pt x="5032" y="1617814"/>
                </a:cubicBezTo>
                <a:cubicBezTo>
                  <a:pt x="-3577" y="1320125"/>
                  <a:pt x="20393" y="1022570"/>
                  <a:pt x="9666" y="724882"/>
                </a:cubicBezTo>
                <a:cubicBezTo>
                  <a:pt x="3841" y="577627"/>
                  <a:pt x="16420" y="430504"/>
                  <a:pt x="9666" y="283249"/>
                </a:cubicBezTo>
                <a:cubicBezTo>
                  <a:pt x="6885" y="230875"/>
                  <a:pt x="4568" y="178502"/>
                  <a:pt x="3409" y="126111"/>
                </a:cubicBezTo>
                <a:lnTo>
                  <a:pt x="3819" y="33427"/>
                </a:lnTo>
                <a:lnTo>
                  <a:pt x="31797" y="28723"/>
                </a:lnTo>
                <a:cubicBezTo>
                  <a:pt x="147177" y="14068"/>
                  <a:pt x="264046" y="13354"/>
                  <a:pt x="379873" y="26711"/>
                </a:cubicBezTo>
                <a:cubicBezTo>
                  <a:pt x="443931" y="35083"/>
                  <a:pt x="508243" y="47768"/>
                  <a:pt x="573442" y="35083"/>
                </a:cubicBezTo>
                <a:cubicBezTo>
                  <a:pt x="579581" y="33992"/>
                  <a:pt x="585759" y="36757"/>
                  <a:pt x="589044" y="42060"/>
                </a:cubicBezTo>
                <a:cubicBezTo>
                  <a:pt x="621264" y="81382"/>
                  <a:pt x="663123" y="80114"/>
                  <a:pt x="705871" y="67429"/>
                </a:cubicBezTo>
                <a:cubicBezTo>
                  <a:pt x="733929" y="58740"/>
                  <a:pt x="761430" y="48326"/>
                  <a:pt x="788194" y="36225"/>
                </a:cubicBezTo>
                <a:cubicBezTo>
                  <a:pt x="835052" y="16792"/>
                  <a:pt x="884827" y="5299"/>
                  <a:pt x="935464" y="2230"/>
                </a:cubicBezTo>
                <a:cubicBezTo>
                  <a:pt x="969111" y="-370"/>
                  <a:pt x="1002567" y="-521"/>
                  <a:pt x="1035902" y="87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252269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F58D6-0C5A-2C59-4AB1-25F08AA62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/>
              <a:t>Moving on from this evening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69AE49-D9B1-11B6-0EAC-51BCA2EDC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282" y="1825625"/>
            <a:ext cx="10595517" cy="4351338"/>
          </a:xfrm>
        </p:spPr>
        <p:txBody>
          <a:bodyPr/>
          <a:lstStyle/>
          <a:p>
            <a:r>
              <a:rPr lang="en-GB" dirty="0"/>
              <a:t>If you think we should know something. Tell us. If you feel like your child's Primary school should make us aware of something. Tell them.</a:t>
            </a:r>
          </a:p>
          <a:p>
            <a:r>
              <a:rPr lang="en-GB" dirty="0"/>
              <a:t>Positive encouragement throughout this time. Transition is a large process. </a:t>
            </a:r>
          </a:p>
          <a:p>
            <a:r>
              <a:rPr lang="en-GB" dirty="0"/>
              <a:t>If you have any questions, feel free to ask. Anything I can’t answer now I’ll write it down and get back to you. </a:t>
            </a:r>
          </a:p>
          <a:p>
            <a:r>
              <a:rPr lang="en-GB" dirty="0"/>
              <a:t>Please feel free to discuss with our Junior Leaders at the back about their time at GTS.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1ABE57-C63B-0DCD-33D8-A46869FCC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58" y="5672782"/>
            <a:ext cx="11875259" cy="1076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95B868-B918-7B81-DA2A-D63C4F4A5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0185" y="189129"/>
            <a:ext cx="2851745" cy="157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5433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ECA6628-CCEF-1AE1-BEA3-03F6799EFB13}"/>
              </a:ext>
            </a:extLst>
          </p:cNvPr>
          <p:cNvSpPr txBox="1"/>
          <p:nvPr/>
        </p:nvSpPr>
        <p:spPr>
          <a:xfrm>
            <a:off x="1668966" y="3044279"/>
            <a:ext cx="88540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u="sng" dirty="0"/>
              <a:t>Thank you very much for your time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A32C4C-4F2A-E2D8-FBD3-C1FAAF88A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5767" y="189129"/>
            <a:ext cx="5316164" cy="2941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88F971-A0AD-4E62-4B8E-BE47FD63A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58" y="5672782"/>
            <a:ext cx="11875259" cy="10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55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1905F-A202-F286-EFA2-32BBB70E19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6297" y="4174018"/>
            <a:ext cx="9144000" cy="1147763"/>
          </a:xfrm>
        </p:spPr>
        <p:txBody>
          <a:bodyPr/>
          <a:lstStyle/>
          <a:p>
            <a:r>
              <a:rPr lang="en-GB" b="1" dirty="0" err="1"/>
              <a:t>Pontio</a:t>
            </a:r>
            <a:r>
              <a:rPr lang="en-GB" dirty="0"/>
              <a:t> = To Bridge 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2F53FC8-D15B-AA76-1754-2E22CEBF6382}"/>
              </a:ext>
            </a:extLst>
          </p:cNvPr>
          <p:cNvSpPr txBox="1">
            <a:spLocks/>
          </p:cNvSpPr>
          <p:nvPr/>
        </p:nvSpPr>
        <p:spPr>
          <a:xfrm>
            <a:off x="1524000" y="1766069"/>
            <a:ext cx="9144000" cy="23025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400" b="1" dirty="0"/>
              <a:t>Transition</a:t>
            </a:r>
            <a:r>
              <a:rPr lang="en-GB" sz="4400" dirty="0"/>
              <a:t> = </a:t>
            </a:r>
            <a:r>
              <a:rPr lang="en-GB" sz="44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 </a:t>
            </a:r>
            <a:r>
              <a:rPr lang="en-GB" sz="44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change</a:t>
            </a:r>
            <a:r>
              <a:rPr lang="en-GB" sz="44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from one form to another, or the process by which this happens</a:t>
            </a:r>
            <a:endParaRPr lang="en-GB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7E60E2-937C-ADCF-7D24-CD5E55478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8379" y="189129"/>
            <a:ext cx="3353551" cy="18557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47522D-131E-6135-0004-5B9C302ADD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058" y="5672782"/>
            <a:ext cx="11875259" cy="10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363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inus Sign 6">
            <a:extLst>
              <a:ext uri="{FF2B5EF4-FFF2-40B4-BE49-F238E27FC236}">
                <a16:creationId xmlns:a16="http://schemas.microsoft.com/office/drawing/2014/main" id="{06CCE67B-81B6-AF90-3E93-57C89270F47D}"/>
              </a:ext>
            </a:extLst>
          </p:cNvPr>
          <p:cNvSpPr/>
          <p:nvPr/>
        </p:nvSpPr>
        <p:spPr>
          <a:xfrm rot="1271697">
            <a:off x="9969371" y="3197373"/>
            <a:ext cx="2741940" cy="1282583"/>
          </a:xfrm>
          <a:prstGeom prst="mathMinus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Minus Sign 5">
            <a:extLst>
              <a:ext uri="{FF2B5EF4-FFF2-40B4-BE49-F238E27FC236}">
                <a16:creationId xmlns:a16="http://schemas.microsoft.com/office/drawing/2014/main" id="{7A8916CE-C44B-E187-AB06-ACEFC1AAFEE4}"/>
              </a:ext>
            </a:extLst>
          </p:cNvPr>
          <p:cNvSpPr/>
          <p:nvPr/>
        </p:nvSpPr>
        <p:spPr>
          <a:xfrm rot="20321744">
            <a:off x="-420760" y="3237768"/>
            <a:ext cx="2528460" cy="1282583"/>
          </a:xfrm>
          <a:prstGeom prst="mathMinus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ECA8F1-8299-B7EE-5BD7-C579EA242F05}"/>
              </a:ext>
            </a:extLst>
          </p:cNvPr>
          <p:cNvSpPr txBox="1"/>
          <p:nvPr/>
        </p:nvSpPr>
        <p:spPr>
          <a:xfrm rot="20215215">
            <a:off x="48812" y="3136613"/>
            <a:ext cx="1589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Year 6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DC7FC6-3EC3-D766-D153-0C6D93696F0E}"/>
              </a:ext>
            </a:extLst>
          </p:cNvPr>
          <p:cNvSpPr txBox="1"/>
          <p:nvPr/>
        </p:nvSpPr>
        <p:spPr>
          <a:xfrm rot="1306246">
            <a:off x="10888691" y="3150847"/>
            <a:ext cx="1589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Year 7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5CF959-EE60-7ACD-F53C-804AA1EC7D88}"/>
              </a:ext>
            </a:extLst>
          </p:cNvPr>
          <p:cNvSpPr txBox="1"/>
          <p:nvPr/>
        </p:nvSpPr>
        <p:spPr>
          <a:xfrm>
            <a:off x="308876" y="1436556"/>
            <a:ext cx="126568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u="sng" dirty="0"/>
              <a:t>The Bridge from Primary to Secondary school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00C34C-E6A8-33DA-2286-DE486A6EF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1561" y="27448"/>
            <a:ext cx="2385202" cy="13198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5CD9615-34E9-F3F6-6A16-085C9A791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9142" y="2645989"/>
            <a:ext cx="8659190" cy="38923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8CA38E-2434-9908-5DC7-865313602E7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694"/>
          <a:stretch/>
        </p:blipFill>
        <p:spPr>
          <a:xfrm>
            <a:off x="1689142" y="2876967"/>
            <a:ext cx="8659190" cy="365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072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0CED6-A743-9639-1D35-9C9C3B9D4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51D1427-4B75-10E2-5274-04A1EF9BA9B3}"/>
              </a:ext>
            </a:extLst>
          </p:cNvPr>
          <p:cNvSpPr/>
          <p:nvPr/>
        </p:nvSpPr>
        <p:spPr>
          <a:xfrm>
            <a:off x="0" y="1740346"/>
            <a:ext cx="12272789" cy="2436359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CA2188-E99C-8AB2-A8F8-9AE8EF53D29B}"/>
              </a:ext>
            </a:extLst>
          </p:cNvPr>
          <p:cNvSpPr/>
          <p:nvPr/>
        </p:nvSpPr>
        <p:spPr>
          <a:xfrm>
            <a:off x="504641" y="4176705"/>
            <a:ext cx="2082421" cy="219891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78C8B1-4DFE-DE0D-4F47-48220D1ADDFD}"/>
              </a:ext>
            </a:extLst>
          </p:cNvPr>
          <p:cNvSpPr/>
          <p:nvPr/>
        </p:nvSpPr>
        <p:spPr>
          <a:xfrm>
            <a:off x="9794985" y="4176705"/>
            <a:ext cx="1856280" cy="219891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87351-0AAE-3C72-03D1-D4C276D2DD1B}"/>
              </a:ext>
            </a:extLst>
          </p:cNvPr>
          <p:cNvSpPr txBox="1"/>
          <p:nvPr/>
        </p:nvSpPr>
        <p:spPr>
          <a:xfrm>
            <a:off x="476332" y="4766610"/>
            <a:ext cx="22199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Ready</a:t>
            </a:r>
            <a:r>
              <a:rPr lang="en-GB" dirty="0"/>
              <a:t> </a:t>
            </a:r>
          </a:p>
        </p:txBody>
      </p:sp>
      <p:sp>
        <p:nvSpPr>
          <p:cNvPr id="22" name="Free-form: Shape 21">
            <a:extLst>
              <a:ext uri="{FF2B5EF4-FFF2-40B4-BE49-F238E27FC236}">
                <a16:creationId xmlns:a16="http://schemas.microsoft.com/office/drawing/2014/main" id="{14DE044B-6A21-8D9D-F34E-7C9ED39A8E99}"/>
              </a:ext>
            </a:extLst>
          </p:cNvPr>
          <p:cNvSpPr/>
          <p:nvPr/>
        </p:nvSpPr>
        <p:spPr>
          <a:xfrm>
            <a:off x="2726545" y="4176705"/>
            <a:ext cx="7038205" cy="2634343"/>
          </a:xfrm>
          <a:custGeom>
            <a:avLst/>
            <a:gdLst>
              <a:gd name="connsiteX0" fmla="*/ 1349829 w 5823857"/>
              <a:gd name="connsiteY0" fmla="*/ 43543 h 2634343"/>
              <a:gd name="connsiteX1" fmla="*/ 0 w 5823857"/>
              <a:gd name="connsiteY1" fmla="*/ 2634343 h 2634343"/>
              <a:gd name="connsiteX2" fmla="*/ 5823857 w 5823857"/>
              <a:gd name="connsiteY2" fmla="*/ 2634343 h 2634343"/>
              <a:gd name="connsiteX3" fmla="*/ 4343400 w 5823857"/>
              <a:gd name="connsiteY3" fmla="*/ 43543 h 2634343"/>
              <a:gd name="connsiteX4" fmla="*/ 1415143 w 5823857"/>
              <a:gd name="connsiteY4" fmla="*/ 0 h 2634343"/>
              <a:gd name="connsiteX5" fmla="*/ 1349829 w 5823857"/>
              <a:gd name="connsiteY5" fmla="*/ 43543 h 263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23857" h="2634343">
                <a:moveTo>
                  <a:pt x="1349829" y="43543"/>
                </a:moveTo>
                <a:lnTo>
                  <a:pt x="0" y="2634343"/>
                </a:lnTo>
                <a:lnTo>
                  <a:pt x="5823857" y="2634343"/>
                </a:lnTo>
                <a:lnTo>
                  <a:pt x="4343400" y="43543"/>
                </a:lnTo>
                <a:lnTo>
                  <a:pt x="1415143" y="0"/>
                </a:lnTo>
                <a:lnTo>
                  <a:pt x="1349829" y="43543"/>
                </a:ln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5C65EB4-217B-0472-9010-2DB3DF6F397C}"/>
              </a:ext>
            </a:extLst>
          </p:cNvPr>
          <p:cNvSpPr/>
          <p:nvPr/>
        </p:nvSpPr>
        <p:spPr>
          <a:xfrm>
            <a:off x="4665610" y="4195045"/>
            <a:ext cx="3019733" cy="219891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06A8C0-7D8D-3685-DD95-2599369B5713}"/>
              </a:ext>
            </a:extLst>
          </p:cNvPr>
          <p:cNvSpPr txBox="1"/>
          <p:nvPr/>
        </p:nvSpPr>
        <p:spPr>
          <a:xfrm>
            <a:off x="4695845" y="4811390"/>
            <a:ext cx="30197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/>
              <a:t>Respectful</a:t>
            </a:r>
            <a:r>
              <a:rPr lang="en-GB" dirty="0"/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BA19AF-3987-44EF-A3FB-5A8B76EF0055}"/>
              </a:ext>
            </a:extLst>
          </p:cNvPr>
          <p:cNvSpPr txBox="1"/>
          <p:nvPr/>
        </p:nvSpPr>
        <p:spPr>
          <a:xfrm>
            <a:off x="9982631" y="4682831"/>
            <a:ext cx="2264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Safe </a:t>
            </a:r>
            <a:r>
              <a:rPr lang="en-GB" dirty="0"/>
              <a:t>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71F9125-F6C3-F254-4A72-5CDE5C100C99}"/>
              </a:ext>
            </a:extLst>
          </p:cNvPr>
          <p:cNvSpPr/>
          <p:nvPr/>
        </p:nvSpPr>
        <p:spPr>
          <a:xfrm>
            <a:off x="476332" y="2612571"/>
            <a:ext cx="2110730" cy="14683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D8BC29F-2E91-7499-37C9-6A657CBD565C}"/>
              </a:ext>
            </a:extLst>
          </p:cNvPr>
          <p:cNvSpPr/>
          <p:nvPr/>
        </p:nvSpPr>
        <p:spPr>
          <a:xfrm>
            <a:off x="2954058" y="2027822"/>
            <a:ext cx="2305927" cy="206408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D3CF88F-020C-C1CF-4893-178A87920245}"/>
              </a:ext>
            </a:extLst>
          </p:cNvPr>
          <p:cNvSpPr txBox="1"/>
          <p:nvPr/>
        </p:nvSpPr>
        <p:spPr>
          <a:xfrm>
            <a:off x="207857" y="454982"/>
            <a:ext cx="13097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u="sng" dirty="0"/>
              <a:t>The Bridge from Primary to Secondary school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A90802F-6839-A513-10EC-F574DDEA9621}"/>
              </a:ext>
            </a:extLst>
          </p:cNvPr>
          <p:cNvSpPr/>
          <p:nvPr/>
        </p:nvSpPr>
        <p:spPr>
          <a:xfrm>
            <a:off x="460230" y="2027104"/>
            <a:ext cx="2305927" cy="206408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B3C3EF-804A-61DA-87A5-ED5787D6ADCB}"/>
              </a:ext>
            </a:extLst>
          </p:cNvPr>
          <p:cNvSpPr txBox="1"/>
          <p:nvPr/>
        </p:nvSpPr>
        <p:spPr>
          <a:xfrm>
            <a:off x="525257" y="2470233"/>
            <a:ext cx="31798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House Allocations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7F36BF8-B68F-FAB0-2D1B-8B11517FA740}"/>
              </a:ext>
            </a:extLst>
          </p:cNvPr>
          <p:cNvSpPr/>
          <p:nvPr/>
        </p:nvSpPr>
        <p:spPr>
          <a:xfrm>
            <a:off x="5441267" y="2002691"/>
            <a:ext cx="2305927" cy="206408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461E265-122B-D138-1C89-4229F23E1300}"/>
              </a:ext>
            </a:extLst>
          </p:cNvPr>
          <p:cNvSpPr/>
          <p:nvPr/>
        </p:nvSpPr>
        <p:spPr>
          <a:xfrm>
            <a:off x="8084979" y="1976799"/>
            <a:ext cx="2207598" cy="20169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6AC993-5B53-0135-AF8B-CF30D33CDEF7}"/>
              </a:ext>
            </a:extLst>
          </p:cNvPr>
          <p:cNvSpPr txBox="1"/>
          <p:nvPr/>
        </p:nvSpPr>
        <p:spPr>
          <a:xfrm>
            <a:off x="8118157" y="2324833"/>
            <a:ext cx="2760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Transition Week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3E267C-997E-CCBA-72E9-E1F6E23FDC0D}"/>
              </a:ext>
            </a:extLst>
          </p:cNvPr>
          <p:cNvSpPr txBox="1"/>
          <p:nvPr/>
        </p:nvSpPr>
        <p:spPr>
          <a:xfrm>
            <a:off x="5541120" y="2560344"/>
            <a:ext cx="2768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/>
              <a:t>Camp</a:t>
            </a:r>
          </a:p>
        </p:txBody>
      </p:sp>
      <p:sp>
        <p:nvSpPr>
          <p:cNvPr id="34" name="Minus Sign 33">
            <a:extLst>
              <a:ext uri="{FF2B5EF4-FFF2-40B4-BE49-F238E27FC236}">
                <a16:creationId xmlns:a16="http://schemas.microsoft.com/office/drawing/2014/main" id="{6F868170-7704-F344-D2C6-640ED838D04C}"/>
              </a:ext>
            </a:extLst>
          </p:cNvPr>
          <p:cNvSpPr/>
          <p:nvPr/>
        </p:nvSpPr>
        <p:spPr>
          <a:xfrm>
            <a:off x="1" y="6059567"/>
            <a:ext cx="3019733" cy="836998"/>
          </a:xfrm>
          <a:prstGeom prst="mathMinus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Minus Sign 34">
            <a:extLst>
              <a:ext uri="{FF2B5EF4-FFF2-40B4-BE49-F238E27FC236}">
                <a16:creationId xmlns:a16="http://schemas.microsoft.com/office/drawing/2014/main" id="{F818BC2C-CEF3-E031-451E-E8A642680DA7}"/>
              </a:ext>
            </a:extLst>
          </p:cNvPr>
          <p:cNvSpPr/>
          <p:nvPr/>
        </p:nvSpPr>
        <p:spPr>
          <a:xfrm>
            <a:off x="9253056" y="6078741"/>
            <a:ext cx="3019733" cy="836998"/>
          </a:xfrm>
          <a:prstGeom prst="mathMinus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Minus Sign 35">
            <a:extLst>
              <a:ext uri="{FF2B5EF4-FFF2-40B4-BE49-F238E27FC236}">
                <a16:creationId xmlns:a16="http://schemas.microsoft.com/office/drawing/2014/main" id="{8F6A8BD6-0500-E931-CFB0-89749EE14F63}"/>
              </a:ext>
            </a:extLst>
          </p:cNvPr>
          <p:cNvSpPr/>
          <p:nvPr/>
        </p:nvSpPr>
        <p:spPr>
          <a:xfrm>
            <a:off x="3944039" y="6093009"/>
            <a:ext cx="4483865" cy="836998"/>
          </a:xfrm>
          <a:prstGeom prst="mathMinus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587C08-80DF-4751-828A-EF1F64F77076}"/>
              </a:ext>
            </a:extLst>
          </p:cNvPr>
          <p:cNvSpPr txBox="1"/>
          <p:nvPr/>
        </p:nvSpPr>
        <p:spPr>
          <a:xfrm>
            <a:off x="2998776" y="2467791"/>
            <a:ext cx="25815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Extended  Transition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D77F13-E813-1749-CA2B-6F1493F476AD}"/>
              </a:ext>
            </a:extLst>
          </p:cNvPr>
          <p:cNvSpPr/>
          <p:nvPr/>
        </p:nvSpPr>
        <p:spPr>
          <a:xfrm>
            <a:off x="10477765" y="2285067"/>
            <a:ext cx="1735260" cy="1499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A7378B-445B-8DCC-CF4B-46F99F2F6F49}"/>
              </a:ext>
            </a:extLst>
          </p:cNvPr>
          <p:cNvSpPr txBox="1"/>
          <p:nvPr/>
        </p:nvSpPr>
        <p:spPr>
          <a:xfrm>
            <a:off x="10451511" y="2402867"/>
            <a:ext cx="18863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Meet the Tutor</a:t>
            </a:r>
          </a:p>
        </p:txBody>
      </p:sp>
    </p:spTree>
    <p:extLst>
      <p:ext uri="{BB962C8B-B14F-4D97-AF65-F5344CB8AC3E}">
        <p14:creationId xmlns:p14="http://schemas.microsoft.com/office/powerpoint/2010/main" val="2024995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056488D-A28A-8735-470E-793ED1477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8379" y="189129"/>
            <a:ext cx="3353551" cy="18557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5DC656-B74B-F431-91E1-FC5972838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/>
              <a:t>House Allocations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E5BD2-F5F5-4BB2-D01F-80579A811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19334"/>
            <a:ext cx="10515600" cy="52322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In GTS we have 4 Houses that all pupils are allocated into: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01B32A-1DFB-5CBC-37D7-B6B42D96325F}"/>
              </a:ext>
            </a:extLst>
          </p:cNvPr>
          <p:cNvSpPr txBox="1"/>
          <p:nvPr/>
        </p:nvSpPr>
        <p:spPr>
          <a:xfrm>
            <a:off x="168058" y="1894026"/>
            <a:ext cx="112739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4000" b="1" dirty="0">
                <a:solidFill>
                  <a:srgbClr val="FFC000"/>
                </a:solidFill>
              </a:rPr>
              <a:t>Endurance</a:t>
            </a:r>
            <a:r>
              <a:rPr lang="en-GB" sz="4000" b="1" dirty="0"/>
              <a:t> / </a:t>
            </a:r>
            <a:r>
              <a:rPr lang="en-GB" sz="4000" b="1" dirty="0">
                <a:solidFill>
                  <a:srgbClr val="7030A0"/>
                </a:solidFill>
              </a:rPr>
              <a:t>Resolution</a:t>
            </a:r>
            <a:r>
              <a:rPr lang="en-GB" sz="4000" b="1" dirty="0"/>
              <a:t> / </a:t>
            </a:r>
            <a:r>
              <a:rPr lang="en-GB" sz="4000" b="1" dirty="0">
                <a:solidFill>
                  <a:srgbClr val="FF0000"/>
                </a:solidFill>
              </a:rPr>
              <a:t>Discovery</a:t>
            </a:r>
            <a:r>
              <a:rPr lang="en-GB" sz="4000" b="1" dirty="0"/>
              <a:t> / </a:t>
            </a:r>
            <a:r>
              <a:rPr lang="en-GB" sz="4000" b="1" dirty="0">
                <a:solidFill>
                  <a:srgbClr val="00B0F0"/>
                </a:solidFill>
              </a:rPr>
              <a:t>Endeavour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E3FFAE-82FD-5265-038B-99CF37074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58" y="5672782"/>
            <a:ext cx="11875259" cy="10764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4DF9B1-7F7D-02AD-E002-2710787FCC12}"/>
              </a:ext>
            </a:extLst>
          </p:cNvPr>
          <p:cNvSpPr txBox="1"/>
          <p:nvPr/>
        </p:nvSpPr>
        <p:spPr>
          <a:xfrm>
            <a:off x="102860" y="2601912"/>
            <a:ext cx="1140433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The House system serves many purposes in GTS: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Pastoral Support, Pupil Coaches, Heads of House and House Tutors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House Time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Sense of School Pride and Identity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Sports Day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Charity Days</a:t>
            </a:r>
          </a:p>
        </p:txBody>
      </p:sp>
    </p:spTree>
    <p:extLst>
      <p:ext uri="{BB962C8B-B14F-4D97-AF65-F5344CB8AC3E}">
        <p14:creationId xmlns:p14="http://schemas.microsoft.com/office/powerpoint/2010/main" val="876481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A65E4A-0156-27DC-50A0-E5C311C66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BA7AE-B18C-F1D2-5F62-02F59B57C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/>
              <a:t>House Allocations</a:t>
            </a:r>
            <a:br>
              <a:rPr lang="en-GB" b="1" u="sng" dirty="0"/>
            </a:br>
            <a:r>
              <a:rPr lang="en-GB" sz="3600" b="1" u="sng" dirty="0"/>
              <a:t>- How do they work? </a:t>
            </a:r>
            <a:endParaRPr lang="en-GB" b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58E9C-C779-5A58-333F-91F67C21B7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2443509"/>
            <a:ext cx="11441151" cy="4351338"/>
          </a:xfrm>
        </p:spPr>
        <p:txBody>
          <a:bodyPr/>
          <a:lstStyle/>
          <a:p>
            <a:r>
              <a:rPr lang="en-GB" sz="2400" dirty="0"/>
              <a:t>Siblings enter the </a:t>
            </a:r>
            <a:r>
              <a:rPr lang="en-GB" sz="2400" b="1" dirty="0"/>
              <a:t>same house </a:t>
            </a:r>
          </a:p>
          <a:p>
            <a:r>
              <a:rPr lang="en-GB" sz="2400" dirty="0"/>
              <a:t>If you come from a smaller school, you most likely will </a:t>
            </a:r>
            <a:r>
              <a:rPr lang="en-GB" sz="2400" b="1" dirty="0"/>
              <a:t>stay in the same house </a:t>
            </a:r>
            <a:r>
              <a:rPr lang="en-GB" sz="2400" dirty="0"/>
              <a:t>for example:</a:t>
            </a:r>
          </a:p>
          <a:p>
            <a:pPr marL="0" indent="0">
              <a:buNone/>
            </a:pPr>
            <a:r>
              <a:rPr lang="en-GB" sz="2400" dirty="0"/>
              <a:t>4 Pupils from the same Primary would all go into </a:t>
            </a:r>
            <a:r>
              <a:rPr lang="en-GB" sz="2400" b="1" dirty="0">
                <a:solidFill>
                  <a:srgbClr val="FF0000"/>
                </a:solidFill>
              </a:rPr>
              <a:t>Discovery </a:t>
            </a:r>
          </a:p>
          <a:p>
            <a:pPr marL="0" indent="0">
              <a:buNone/>
            </a:pPr>
            <a:r>
              <a:rPr lang="en-GB" sz="2400" dirty="0"/>
              <a:t>+8 Pupils from the same Primary would be split.</a:t>
            </a:r>
          </a:p>
          <a:p>
            <a:pPr marL="0" indent="0">
              <a:buNone/>
            </a:pPr>
            <a:r>
              <a:rPr lang="en-GB" sz="2400" dirty="0"/>
              <a:t> 4 into </a:t>
            </a:r>
            <a:r>
              <a:rPr lang="en-GB" sz="2400" b="1" dirty="0">
                <a:solidFill>
                  <a:srgbClr val="00B0F0"/>
                </a:solidFill>
              </a:rPr>
              <a:t>Endeavour</a:t>
            </a:r>
            <a:r>
              <a:rPr lang="en-GB" sz="2400" dirty="0"/>
              <a:t> and 4 into </a:t>
            </a:r>
            <a:r>
              <a:rPr lang="en-GB" sz="2400" b="1" dirty="0">
                <a:solidFill>
                  <a:srgbClr val="7030A0"/>
                </a:solidFill>
              </a:rPr>
              <a:t>Resolution </a:t>
            </a:r>
          </a:p>
          <a:p>
            <a:r>
              <a:rPr lang="en-GB" sz="2400" dirty="0"/>
              <a:t>Your child's house allocation does not affect their GTS experience, </a:t>
            </a:r>
            <a:r>
              <a:rPr lang="en-GB" sz="2400" b="1" dirty="0"/>
              <a:t>it is the same high-quality experience in every house.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212714-C583-978B-D171-170D2D1FACAA}"/>
              </a:ext>
            </a:extLst>
          </p:cNvPr>
          <p:cNvSpPr txBox="1"/>
          <p:nvPr/>
        </p:nvSpPr>
        <p:spPr>
          <a:xfrm>
            <a:off x="168058" y="1687685"/>
            <a:ext cx="117860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4000" b="1" dirty="0">
                <a:solidFill>
                  <a:srgbClr val="FFC000"/>
                </a:solidFill>
              </a:rPr>
              <a:t>Endurance</a:t>
            </a:r>
            <a:r>
              <a:rPr lang="en-GB" sz="4000" b="1" dirty="0"/>
              <a:t> / </a:t>
            </a:r>
            <a:r>
              <a:rPr lang="en-GB" sz="4000" b="1" dirty="0">
                <a:solidFill>
                  <a:srgbClr val="7030A0"/>
                </a:solidFill>
              </a:rPr>
              <a:t>Resolution</a:t>
            </a:r>
            <a:r>
              <a:rPr lang="en-GB" sz="4000" b="1" dirty="0"/>
              <a:t> / </a:t>
            </a:r>
            <a:r>
              <a:rPr lang="en-GB" sz="4000" b="1" dirty="0">
                <a:solidFill>
                  <a:srgbClr val="FF0000"/>
                </a:solidFill>
              </a:rPr>
              <a:t>Discovery</a:t>
            </a:r>
            <a:r>
              <a:rPr lang="en-GB" sz="4000" b="1" dirty="0"/>
              <a:t> / </a:t>
            </a:r>
            <a:r>
              <a:rPr lang="en-GB" sz="4000" b="1" dirty="0">
                <a:solidFill>
                  <a:srgbClr val="00B0F0"/>
                </a:solidFill>
              </a:rPr>
              <a:t>Endeavour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D6D548-8D9B-EAED-5EBC-BFC79C590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0060" y="0"/>
            <a:ext cx="2963257" cy="16397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01D30F-30C7-22A6-E718-6914461BC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58" y="5810693"/>
            <a:ext cx="11875259" cy="93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389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B7A95-391B-36CD-8994-339A0EF153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641B4-EF2E-6678-9FAF-C131022D6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/>
              <a:t>House Allocations</a:t>
            </a:r>
            <a:br>
              <a:rPr lang="en-GB" b="1" u="sng" dirty="0"/>
            </a:br>
            <a:r>
              <a:rPr lang="en-GB" sz="3600" b="1" u="sng" dirty="0"/>
              <a:t>- How do they work? </a:t>
            </a:r>
            <a:endParaRPr lang="en-GB" b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D3D7C-D603-B69B-D2B8-38FE910E5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2443509"/>
            <a:ext cx="11441151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You will receive a </a:t>
            </a:r>
            <a:r>
              <a:rPr lang="en-GB" b="1" dirty="0"/>
              <a:t>letter</a:t>
            </a:r>
            <a:r>
              <a:rPr lang="en-GB" dirty="0"/>
              <a:t> for your house allocation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If you are not in the same house as your friends </a:t>
            </a:r>
            <a:r>
              <a:rPr lang="en-GB" b="1" dirty="0"/>
              <a:t>do not worry</a:t>
            </a:r>
            <a:r>
              <a:rPr lang="en-GB" dirty="0"/>
              <a:t>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Learning groups are </a:t>
            </a:r>
            <a:r>
              <a:rPr lang="en-GB" b="1" dirty="0"/>
              <a:t>different</a:t>
            </a:r>
            <a:r>
              <a:rPr lang="en-GB" dirty="0"/>
              <a:t> to tutor groups so you may still be with friends that are not in your tutor group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88CBC1-5043-A6DE-ABFB-BF9995C9F7CB}"/>
              </a:ext>
            </a:extLst>
          </p:cNvPr>
          <p:cNvSpPr txBox="1"/>
          <p:nvPr/>
        </p:nvSpPr>
        <p:spPr>
          <a:xfrm>
            <a:off x="168058" y="1687685"/>
            <a:ext cx="117860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4000" b="1" dirty="0">
                <a:solidFill>
                  <a:srgbClr val="FFC000"/>
                </a:solidFill>
              </a:rPr>
              <a:t>Endurance</a:t>
            </a:r>
            <a:r>
              <a:rPr lang="en-GB" sz="4000" b="1" dirty="0"/>
              <a:t> / </a:t>
            </a:r>
            <a:r>
              <a:rPr lang="en-GB" sz="4000" b="1" dirty="0">
                <a:solidFill>
                  <a:srgbClr val="7030A0"/>
                </a:solidFill>
              </a:rPr>
              <a:t>Resolution</a:t>
            </a:r>
            <a:r>
              <a:rPr lang="en-GB" sz="4000" b="1" dirty="0"/>
              <a:t> / </a:t>
            </a:r>
            <a:r>
              <a:rPr lang="en-GB" sz="4000" b="1" dirty="0">
                <a:solidFill>
                  <a:srgbClr val="FF0000"/>
                </a:solidFill>
              </a:rPr>
              <a:t>Discovery</a:t>
            </a:r>
            <a:r>
              <a:rPr lang="en-GB" sz="4000" b="1" dirty="0"/>
              <a:t> / </a:t>
            </a:r>
            <a:r>
              <a:rPr lang="en-GB" sz="4000" b="1" dirty="0">
                <a:solidFill>
                  <a:srgbClr val="00B0F0"/>
                </a:solidFill>
              </a:rPr>
              <a:t>Endeavour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BDAEA7-F9C9-2C3C-2ADC-A4461E9FF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0060" y="0"/>
            <a:ext cx="2963257" cy="16397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D4520D-93FB-C71D-0925-770517A71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58" y="5672782"/>
            <a:ext cx="11875259" cy="10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2473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b1dc43eb-8b1e-4280-a4c7-8441efad8149">
      <Terms xmlns="http://schemas.microsoft.com/office/infopath/2007/PartnerControls"/>
    </lcf76f155ced4ddcb4097134ff3c332f>
    <TaxCatchAll xmlns="46fa44ac-2d36-4ab1-928b-8010413dc9ef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1A4510134D264F8D4BA52AC1742B40" ma:contentTypeVersion="20" ma:contentTypeDescription="Create a new document." ma:contentTypeScope="" ma:versionID="8efa411ee793ca9ac9311a1ed65f98df">
  <xsd:schema xmlns:xsd="http://www.w3.org/2001/XMLSchema" xmlns:xs="http://www.w3.org/2001/XMLSchema" xmlns:p="http://schemas.microsoft.com/office/2006/metadata/properties" xmlns:ns1="http://schemas.microsoft.com/sharepoint/v3" xmlns:ns2="b1dc43eb-8b1e-4280-a4c7-8441efad8149" xmlns:ns3="46fa44ac-2d36-4ab1-928b-8010413dc9ef" targetNamespace="http://schemas.microsoft.com/office/2006/metadata/properties" ma:root="true" ma:fieldsID="4fb018bce1fd53626875596743f81d83" ns1:_="" ns2:_="" ns3:_="">
    <xsd:import namespace="http://schemas.microsoft.com/sharepoint/v3"/>
    <xsd:import namespace="b1dc43eb-8b1e-4280-a4c7-8441efad8149"/>
    <xsd:import namespace="46fa44ac-2d36-4ab1-928b-8010413dc9e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dc43eb-8b1e-4280-a4c7-8441efad81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e34dd728-3d74-4da3-9f60-805f836d60b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fa44ac-2d36-4ab1-928b-8010413dc9ef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d4a76163-fd66-4259-868b-6c9db03be0b0}" ma:internalName="TaxCatchAll" ma:showField="CatchAllData" ma:web="46fa44ac-2d36-4ab1-928b-8010413dc9e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E4CBE71-1AAB-4EAF-8249-BF73341CFB0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92E8BA8-CEC8-4554-8BC9-E8DE4D6EF820}">
  <ds:schemaRefs>
    <ds:schemaRef ds:uri="http://purl.org/dc/dcmitype/"/>
    <ds:schemaRef ds:uri="http://www.w3.org/XML/1998/namespace"/>
    <ds:schemaRef ds:uri="http://schemas.microsoft.com/office/infopath/2007/PartnerControls"/>
    <ds:schemaRef ds:uri="46fa44ac-2d36-4ab1-928b-8010413dc9ef"/>
    <ds:schemaRef ds:uri="http://schemas.microsoft.com/sharepoint/v3"/>
    <ds:schemaRef ds:uri="http://schemas.microsoft.com/office/2006/documentManagement/types"/>
    <ds:schemaRef ds:uri="b1dc43eb-8b1e-4280-a4c7-8441efad8149"/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A5C866C7-78E2-4197-96AC-9270C6C98B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b1dc43eb-8b1e-4280-a4c7-8441efad8149"/>
    <ds:schemaRef ds:uri="46fa44ac-2d36-4ab1-928b-8010413dc9e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8c00fb32-4af4-42e7-bc7c-fa5a75faf67f}" enabled="0" method="" siteId="{8c00fb32-4af4-42e7-bc7c-fa5a75faf67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1640</TotalTime>
  <Words>1524</Words>
  <Application>Microsoft Office PowerPoint</Application>
  <PresentationFormat>Widescreen</PresentationFormat>
  <Paragraphs>184</Paragraphs>
  <Slides>32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Aptos</vt:lpstr>
      <vt:lpstr>Aptos Display</vt:lpstr>
      <vt:lpstr>Arial</vt:lpstr>
      <vt:lpstr>inherit</vt:lpstr>
      <vt:lpstr>Roboto</vt:lpstr>
      <vt:lpstr>Office Theme</vt:lpstr>
      <vt:lpstr>New Intake evening 2025 </vt:lpstr>
      <vt:lpstr>Before we start </vt:lpstr>
      <vt:lpstr>Our School Values</vt:lpstr>
      <vt:lpstr>Pontio = To Bridge  </vt:lpstr>
      <vt:lpstr>PowerPoint Presentation</vt:lpstr>
      <vt:lpstr>PowerPoint Presentation</vt:lpstr>
      <vt:lpstr>House Allocations </vt:lpstr>
      <vt:lpstr>House Allocations - How do they work? </vt:lpstr>
      <vt:lpstr>House Allocations - How do they work? </vt:lpstr>
      <vt:lpstr>PowerPoint Presentation</vt:lpstr>
      <vt:lpstr>How confident do I feel  about Transition? </vt:lpstr>
      <vt:lpstr>PowerPoint Presentation</vt:lpstr>
      <vt:lpstr>PowerPoint Presentation</vt:lpstr>
      <vt:lpstr>How can we help? – Extended Transition </vt:lpstr>
      <vt:lpstr>Hardy Centre </vt:lpstr>
      <vt:lpstr>PowerPoint Presentation</vt:lpstr>
      <vt:lpstr>Transition Week Dates  </vt:lpstr>
      <vt:lpstr>Camp - The Ultimate Adventure Centre Ltd. </vt:lpstr>
      <vt:lpstr>Payment for Camp</vt:lpstr>
      <vt:lpstr>Camp - The Ultimate Adventure Centre Ltd. </vt:lpstr>
      <vt:lpstr>Photos from Camp 2022</vt:lpstr>
      <vt:lpstr>PowerPoint Presentation</vt:lpstr>
      <vt:lpstr>Transition Week Dates for time in School </vt:lpstr>
      <vt:lpstr>Transition Week in School</vt:lpstr>
      <vt:lpstr>School Based Transition </vt:lpstr>
      <vt:lpstr>What do our current year 7 pupils think of Transition? </vt:lpstr>
      <vt:lpstr>PowerPoint Presentation</vt:lpstr>
      <vt:lpstr>Meet the Tutor Evening – 14th July </vt:lpstr>
      <vt:lpstr>PowerPoint Presentation</vt:lpstr>
      <vt:lpstr>Quick Reminder  </vt:lpstr>
      <vt:lpstr>Moving on from this evening</vt:lpstr>
      <vt:lpstr>PowerPoint Presentation</vt:lpstr>
    </vt:vector>
  </TitlesOfParts>
  <Company>Great Torrington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Aled Lloyd</dc:creator>
  <cp:lastModifiedBy>Polly Butler-Jones</cp:lastModifiedBy>
  <cp:revision>2</cp:revision>
  <cp:lastPrinted>2025-03-10T12:20:13Z</cp:lastPrinted>
  <dcterms:created xsi:type="dcterms:W3CDTF">2025-03-04T09:14:35Z</dcterms:created>
  <dcterms:modified xsi:type="dcterms:W3CDTF">2025-03-13T09:01:05Z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0x010100811A4510134D264F8D4BA52AC1742B40</vt:lpwstr>
  </property>
  <property fmtid="{D5CDD505-2E9C-101B-9397-08002B2CF9AE}" pid="3" name="MediaServiceImageTags">
    <vt:lpwstr/>
  </property>
</Properties>
</file>