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1" r:id="rId5"/>
    <p:sldId id="262" r:id="rId6"/>
    <p:sldId id="264" r:id="rId7"/>
    <p:sldId id="263" r:id="rId8"/>
    <p:sldId id="270" r:id="rId9"/>
    <p:sldId id="283" r:id="rId10"/>
    <p:sldId id="265" r:id="rId11"/>
    <p:sldId id="273" r:id="rId12"/>
    <p:sldId id="271" r:id="rId13"/>
    <p:sldId id="269" r:id="rId14"/>
    <p:sldId id="272" r:id="rId15"/>
    <p:sldId id="274" r:id="rId16"/>
    <p:sldId id="275" r:id="rId17"/>
    <p:sldId id="277" r:id="rId18"/>
    <p:sldId id="278" r:id="rId19"/>
    <p:sldId id="279" r:id="rId20"/>
    <p:sldId id="280" r:id="rId21"/>
    <p:sldId id="281" r:id="rId22"/>
    <p:sldId id="282" r:id="rId23"/>
    <p:sldId id="267"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F1FA"/>
          </a:solidFill>
        </a:fill>
      </a:tcStyle>
    </a:wholeTbl>
    <a:band1H>
      <a:tcStyle>
        <a:tcBdr/>
        <a:fill>
          <a:solidFill>
            <a:srgbClr val="CCE3F5"/>
          </a:solidFill>
        </a:fill>
      </a:tcStyle>
    </a:band1H>
    <a:band2H>
      <a:tcStyle>
        <a:tcBdr/>
      </a:tcStyle>
    </a:band2H>
    <a:band1V>
      <a:tcStyle>
        <a:tcBdr/>
        <a:fill>
          <a:solidFill>
            <a:srgbClr val="CCE3F5"/>
          </a:solidFill>
        </a:fill>
      </a:tcStyle>
    </a:band1V>
    <a:band2V>
      <a:tcStyle>
        <a:tcBdr/>
      </a:tcStyle>
    </a:band2V>
    <a:lastCol>
      <a:tcTxStyle b="on">
        <a:font>
          <a:latin typeface="+mn-lt"/>
          <a:ea typeface="+mn-ea"/>
          <a:cs typeface="+mn-cs"/>
        </a:font>
        <a:srgbClr val="FFFFFF"/>
      </a:tcTxStyle>
      <a:tcStyle>
        <a:tcBdr/>
        <a:fill>
          <a:solidFill>
            <a:srgbClr val="1CADE4"/>
          </a:solidFill>
        </a:fill>
      </a:tcStyle>
    </a:lastCol>
    <a:firstCol>
      <a:tcTxStyle b="on">
        <a:font>
          <a:latin typeface="+mn-lt"/>
          <a:ea typeface="+mn-ea"/>
          <a:cs typeface="+mn-cs"/>
        </a:font>
        <a:srgbClr val="FFFFFF"/>
      </a:tcTxStyle>
      <a:tcStyle>
        <a:tcBdr/>
        <a:fill>
          <a:solidFill>
            <a:srgbClr val="1CADE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CADE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CADE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B268BC-F161-1C58-BA4D-54E7BF8E097D}"/>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80B1A72B-4314-FFFE-74E6-4D591B831C5D}"/>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DA618E52-0C4C-4BF0-9856-B3E0F4943580}" type="datetime1">
              <a:rPr lang="en-GB"/>
              <a:pPr lvl="0"/>
              <a:t>23/01/2023</a:t>
            </a:fld>
            <a:endParaRPr lang="en-GB"/>
          </a:p>
        </p:txBody>
      </p:sp>
      <p:sp>
        <p:nvSpPr>
          <p:cNvPr id="4" name="Slide Image Placeholder 3">
            <a:extLst>
              <a:ext uri="{FF2B5EF4-FFF2-40B4-BE49-F238E27FC236}">
                <a16:creationId xmlns:a16="http://schemas.microsoft.com/office/drawing/2014/main" id="{1A7BCA9C-BFCB-3180-1BA4-7F18555A59DC}"/>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20D51D33-AE5E-94EF-ADDB-9E770F093DC7}"/>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C4EBC541-7732-9894-0056-4923298370B2}"/>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53526687-27A8-5627-DE16-2AF11D755662}"/>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B46BF6FF-09F9-4752-B9BB-E3B69BF30428}" type="slidenum">
              <a:t>‹#›</a:t>
            </a:fld>
            <a:endParaRPr lang="en-GB"/>
          </a:p>
        </p:txBody>
      </p:sp>
    </p:spTree>
    <p:extLst>
      <p:ext uri="{BB962C8B-B14F-4D97-AF65-F5344CB8AC3E}">
        <p14:creationId xmlns:p14="http://schemas.microsoft.com/office/powerpoint/2010/main" val="342527708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6E256-A0C2-089D-FFAD-22087581D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8A90F-E839-1DFD-CBC4-744CC1BB6A1F}"/>
              </a:ext>
            </a:extLst>
          </p:cNvPr>
          <p:cNvSpPr txBox="1">
            <a:spLocks noGrp="1"/>
          </p:cNvSpPr>
          <p:nvPr>
            <p:ph type="body" sz="quarter" idx="1"/>
          </p:nvPr>
        </p:nvSpPr>
        <p:spPr/>
        <p:txBody>
          <a:bodyPr/>
          <a:lstStyle/>
          <a:p>
            <a:pPr lvl="0"/>
            <a:r>
              <a:rPr lang="en-GB"/>
              <a:t>Intervals are used to classify the inversion – The top two notes are used to work out the intervals – The biggest interval goes at the top (Superscript) and the second goes underneath (Subscript)</a:t>
            </a:r>
          </a:p>
          <a:p>
            <a:pPr lvl="0"/>
            <a:r>
              <a:rPr lang="en-GB"/>
              <a:t>F – 3/5, 6/4, 6/3, 3/5.</a:t>
            </a:r>
          </a:p>
        </p:txBody>
      </p:sp>
      <p:sp>
        <p:nvSpPr>
          <p:cNvPr id="4" name="Slide Number Placeholder 3">
            <a:extLst>
              <a:ext uri="{FF2B5EF4-FFF2-40B4-BE49-F238E27FC236}">
                <a16:creationId xmlns:a16="http://schemas.microsoft.com/office/drawing/2014/main" id="{09271C3B-C6FF-D214-9BB6-6990DD75451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6E402B-559A-4811-B19D-991447FE3A8B}" type="slidenum">
              <a:t>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212119-D889-336D-94AF-7D3BA045F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3B10DB-BC21-9D1A-7E11-98159A88D377}"/>
              </a:ext>
            </a:extLst>
          </p:cNvPr>
          <p:cNvSpPr txBox="1">
            <a:spLocks noGrp="1"/>
          </p:cNvSpPr>
          <p:nvPr>
            <p:ph type="body" sz="quarter" idx="1"/>
          </p:nvPr>
        </p:nvSpPr>
        <p:spPr/>
        <p:txBody>
          <a:bodyPr/>
          <a:lstStyle/>
          <a:p>
            <a:pPr lvl="0"/>
            <a:r>
              <a:rPr lang="en-GB"/>
              <a:t>Neapolitan 6</a:t>
            </a:r>
            <a:r>
              <a:rPr lang="en-GB" baseline="30000"/>
              <a:t>th</a:t>
            </a:r>
            <a:r>
              <a:rPr lang="en-GB"/>
              <a:t> – Chord built on a flattened 2</a:t>
            </a:r>
            <a:r>
              <a:rPr lang="en-GB" baseline="30000"/>
              <a:t>nd</a:t>
            </a:r>
            <a:r>
              <a:rPr lang="en-GB"/>
              <a:t> note (supertonic) of the scale. (C major in first inversion – E G C)</a:t>
            </a:r>
          </a:p>
          <a:p>
            <a:pPr lvl="0"/>
            <a:r>
              <a:rPr lang="en-GB"/>
              <a:t>Motif Y – As before but with Quaver and Four Demisemiquavers in the first beat. </a:t>
            </a:r>
          </a:p>
        </p:txBody>
      </p:sp>
      <p:sp>
        <p:nvSpPr>
          <p:cNvPr id="4" name="Slide Number Placeholder 3">
            <a:extLst>
              <a:ext uri="{FF2B5EF4-FFF2-40B4-BE49-F238E27FC236}">
                <a16:creationId xmlns:a16="http://schemas.microsoft.com/office/drawing/2014/main" id="{BF9161EA-ACAF-CB68-F513-16DE410D86C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715A16-6308-4360-B41C-BFF94F5623BC}" type="slidenum">
              <a:t>20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FE549-916B-CC42-EF1C-B25452620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94236-0051-87CF-6B45-95A7CE610070}"/>
              </a:ext>
            </a:extLst>
          </p:cNvPr>
          <p:cNvSpPr txBox="1">
            <a:spLocks noGrp="1"/>
          </p:cNvSpPr>
          <p:nvPr>
            <p:ph type="body" sz="quarter" idx="1"/>
          </p:nvPr>
        </p:nvSpPr>
        <p:spPr/>
        <p:txBody>
          <a:bodyPr/>
          <a:lstStyle/>
          <a:p>
            <a:pPr lvl="0"/>
            <a:r>
              <a:rPr lang="en-GB"/>
              <a:t>Motif X1 = Played by the Cello and Flute</a:t>
            </a:r>
          </a:p>
          <a:p>
            <a:pPr lvl="0"/>
            <a:r>
              <a:rPr lang="en-GB"/>
              <a:t>Motif X1 = The demisemiquaver idea has been borrowed from Motif Y (on the Previous slide (Bar 34 – 36) but this time put on the ending of the idea.</a:t>
            </a:r>
          </a:p>
          <a:p>
            <a:pPr lvl="0"/>
            <a:r>
              <a:rPr lang="en-GB"/>
              <a:t>Motif X1 = Has been inverted so that the pattern ascends rather than descends.</a:t>
            </a:r>
          </a:p>
          <a:p>
            <a:pPr lvl="0"/>
            <a:r>
              <a:rPr lang="en-GB"/>
              <a:t>Motif X3 = Ends with a Perfect Cadence and the simplified rhythm helps to highlight this. </a:t>
            </a:r>
          </a:p>
        </p:txBody>
      </p:sp>
      <p:sp>
        <p:nvSpPr>
          <p:cNvPr id="4" name="Slide Number Placeholder 3">
            <a:extLst>
              <a:ext uri="{FF2B5EF4-FFF2-40B4-BE49-F238E27FC236}">
                <a16:creationId xmlns:a16="http://schemas.microsoft.com/office/drawing/2014/main" id="{CCD9B580-1DA6-31E7-E0B9-C40A34DF942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5A3EB6-26A6-4B1C-AA1D-5CCFD3854A9B}" type="slidenum">
              <a:t>21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A54AE-27EB-11B1-CD04-707FB1776C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97337-681B-03F4-01F6-613614840D7F}"/>
              </a:ext>
            </a:extLst>
          </p:cNvPr>
          <p:cNvSpPr txBox="1">
            <a:spLocks noGrp="1"/>
          </p:cNvSpPr>
          <p:nvPr>
            <p:ph type="body" sz="quarter" idx="1"/>
          </p:nvPr>
        </p:nvSpPr>
        <p:spPr/>
        <p:txBody>
          <a:bodyPr/>
          <a:lstStyle/>
          <a:p>
            <a:pPr lvl="0"/>
            <a:r>
              <a:rPr lang="en-GB"/>
              <a:t>The origin of the key changes can be found in Bm – Subdominant (IV) and Dominant (V) relationships give us the keys in the triangle above. </a:t>
            </a:r>
          </a:p>
        </p:txBody>
      </p:sp>
      <p:sp>
        <p:nvSpPr>
          <p:cNvPr id="4" name="Slide Number Placeholder 3">
            <a:extLst>
              <a:ext uri="{FF2B5EF4-FFF2-40B4-BE49-F238E27FC236}">
                <a16:creationId xmlns:a16="http://schemas.microsoft.com/office/drawing/2014/main" id="{A0DA0A20-58F1-DD58-3DA8-A56D22E27EB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9AF2B4-0A27-4BA1-9D5B-08D2C245B54B}" type="slidenum">
              <a:t>22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36664-EB90-E232-839A-3B5810A52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F96A2-AB09-5971-1555-5E02A32A76B1}"/>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F7836AE5-45F8-0E2C-B9CD-B344F48A248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7473C3-883C-4F63-94D4-16F90AC2D0F8}"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DE1FD-C4BB-A25A-E147-0AC77DEB0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E557D-8A23-FAC0-6426-28840778784C}"/>
              </a:ext>
            </a:extLst>
          </p:cNvPr>
          <p:cNvSpPr txBox="1">
            <a:spLocks noGrp="1"/>
          </p:cNvSpPr>
          <p:nvPr>
            <p:ph type="body" sz="quarter" idx="1"/>
          </p:nvPr>
        </p:nvSpPr>
        <p:spPr/>
        <p:txBody>
          <a:bodyPr/>
          <a:lstStyle/>
          <a:p>
            <a:pPr lvl="0"/>
            <a:r>
              <a:rPr lang="en-GB"/>
              <a:t>Blue: Motif x - The movement opens with the first statement of </a:t>
            </a:r>
            <a:r>
              <a:rPr lang="en-GB" b="1"/>
              <a:t>Motif X</a:t>
            </a:r>
            <a:r>
              <a:rPr lang="en-GB"/>
              <a:t> played by the flute. It is a descending B minor arpeggio with a quaver and semiquaver rhythm. (Disjunct)</a:t>
            </a:r>
          </a:p>
          <a:p>
            <a:pPr lvl="0"/>
            <a:r>
              <a:rPr lang="en-GB"/>
              <a:t>Pink: Motif y - The flute then plays </a:t>
            </a:r>
            <a:r>
              <a:rPr lang="en-GB" b="1"/>
              <a:t>Motif Y </a:t>
            </a:r>
            <a:r>
              <a:rPr lang="en-GB"/>
              <a:t>– an ascending idea using arpeggios and conjunct movement with a semi-quaver/quaver idea. Going from B minor arpeggio then to A#dim (The top of F#7) Creating a V – I (perfect Cadence)</a:t>
            </a:r>
          </a:p>
          <a:p>
            <a:pPr lvl="0"/>
            <a:r>
              <a:rPr lang="en-GB"/>
              <a:t>Inversions – Bm inversions used to movement to the chord.</a:t>
            </a:r>
          </a:p>
          <a:p>
            <a:pPr lvl="0"/>
            <a:r>
              <a:rPr lang="en-GB"/>
              <a:t>Cadence - Perfect</a:t>
            </a:r>
          </a:p>
        </p:txBody>
      </p:sp>
      <p:sp>
        <p:nvSpPr>
          <p:cNvPr id="4" name="Slide Number Placeholder 3">
            <a:extLst>
              <a:ext uri="{FF2B5EF4-FFF2-40B4-BE49-F238E27FC236}">
                <a16:creationId xmlns:a16="http://schemas.microsoft.com/office/drawing/2014/main" id="{F99C2BB4-C051-15D5-CFDF-9B8711E595A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54C55B-D9FB-4E63-80BC-033EEB1DB2F3}" type="slidenum">
              <a:t>13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65F87-4935-C842-F868-0A86253E8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F37AB-485E-DD50-7AE3-9D1F7C12B51B}"/>
              </a:ext>
            </a:extLst>
          </p:cNvPr>
          <p:cNvSpPr txBox="1">
            <a:spLocks noGrp="1"/>
          </p:cNvSpPr>
          <p:nvPr>
            <p:ph type="body" sz="quarter" idx="1"/>
          </p:nvPr>
        </p:nvSpPr>
        <p:spPr/>
        <p:txBody>
          <a:bodyPr/>
          <a:lstStyle/>
          <a:p>
            <a:pPr lvl="0"/>
            <a:r>
              <a:rPr lang="en-GB"/>
              <a:t>Device = Imitation</a:t>
            </a:r>
          </a:p>
        </p:txBody>
      </p:sp>
      <p:sp>
        <p:nvSpPr>
          <p:cNvPr id="4" name="Slide Number Placeholder 3">
            <a:extLst>
              <a:ext uri="{FF2B5EF4-FFF2-40B4-BE49-F238E27FC236}">
                <a16:creationId xmlns:a16="http://schemas.microsoft.com/office/drawing/2014/main" id="{0591EFCE-5AC6-01D8-4F87-9571A19D34C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533718-CEF0-4480-B542-4B45CC402FDE}" type="slidenum">
              <a:t>14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C5D6B-AF0E-5190-549E-E773F34E2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428F1E-29B3-ECFB-3876-BD21A2D09AE5}"/>
              </a:ext>
            </a:extLst>
          </p:cNvPr>
          <p:cNvSpPr txBox="1">
            <a:spLocks noGrp="1"/>
          </p:cNvSpPr>
          <p:nvPr>
            <p:ph type="body" sz="quarter" idx="1"/>
          </p:nvPr>
        </p:nvSpPr>
        <p:spPr/>
        <p:txBody>
          <a:bodyPr/>
          <a:lstStyle/>
          <a:p>
            <a:pPr lvl="0"/>
            <a:r>
              <a:rPr lang="en-GB"/>
              <a:t>Motif Y – Has four semiquavers at the end instead of two quavers (Reiterate development to students)</a:t>
            </a:r>
          </a:p>
          <a:p>
            <a:pPr lvl="0"/>
            <a:r>
              <a:rPr lang="en-GB"/>
              <a:t>Motif Y1 – Ascending Sequence</a:t>
            </a:r>
          </a:p>
        </p:txBody>
      </p:sp>
      <p:sp>
        <p:nvSpPr>
          <p:cNvPr id="4" name="Slide Number Placeholder 3">
            <a:extLst>
              <a:ext uri="{FF2B5EF4-FFF2-40B4-BE49-F238E27FC236}">
                <a16:creationId xmlns:a16="http://schemas.microsoft.com/office/drawing/2014/main" id="{28549E40-42F3-1F71-7369-46EB32FF7B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95E99A-B44B-4788-8433-F9908C786596}" type="slidenum">
              <a:t>15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91E8F-CC41-2BE9-3F14-3860577E9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0BA73-46DA-E90A-66DF-8E588E4FA161}"/>
              </a:ext>
            </a:extLst>
          </p:cNvPr>
          <p:cNvSpPr txBox="1">
            <a:spLocks noGrp="1"/>
          </p:cNvSpPr>
          <p:nvPr>
            <p:ph type="body" sz="quarter" idx="1"/>
          </p:nvPr>
        </p:nvSpPr>
        <p:spPr/>
        <p:txBody>
          <a:bodyPr/>
          <a:lstStyle/>
          <a:p>
            <a:pPr lvl="0"/>
            <a:r>
              <a:rPr lang="en-GB"/>
              <a:t>Motif resolves to F# Minor (highlight the E#s to students)</a:t>
            </a:r>
          </a:p>
          <a:p>
            <a:pPr lvl="0"/>
            <a:r>
              <a:rPr lang="en-GB"/>
              <a:t>Section B is in F# Minor</a:t>
            </a:r>
          </a:p>
          <a:p>
            <a:pPr lvl="0"/>
            <a:r>
              <a:rPr lang="en-GB"/>
              <a:t>Motif X is now in F# Minor (B section)</a:t>
            </a:r>
          </a:p>
        </p:txBody>
      </p:sp>
      <p:sp>
        <p:nvSpPr>
          <p:cNvPr id="4" name="Slide Number Placeholder 3">
            <a:extLst>
              <a:ext uri="{FF2B5EF4-FFF2-40B4-BE49-F238E27FC236}">
                <a16:creationId xmlns:a16="http://schemas.microsoft.com/office/drawing/2014/main" id="{B2814B3F-D913-06FE-9F7C-E68B0F5DF70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CE3829F-229E-4A38-9926-57107A385AC7}" type="slidenum">
              <a:t>16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B3A81-E688-AD4A-FF3A-63D914297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7170C9-1BB8-40BC-5E84-BA389FC6A15F}"/>
              </a:ext>
            </a:extLst>
          </p:cNvPr>
          <p:cNvSpPr txBox="1">
            <a:spLocks noGrp="1"/>
          </p:cNvSpPr>
          <p:nvPr>
            <p:ph type="body" sz="quarter" idx="1"/>
          </p:nvPr>
        </p:nvSpPr>
        <p:spPr/>
        <p:txBody>
          <a:bodyPr/>
          <a:lstStyle/>
          <a:p>
            <a:pPr lvl="0"/>
            <a:r>
              <a:rPr lang="en-GB"/>
              <a:t>X1 = Finishes with Two quavers instead of a crotchet.</a:t>
            </a:r>
          </a:p>
          <a:p>
            <a:pPr lvl="0"/>
            <a:r>
              <a:rPr lang="en-GB"/>
              <a:t>Motif X = Now in D Major</a:t>
            </a:r>
          </a:p>
          <a:p>
            <a:pPr lvl="0"/>
            <a:r>
              <a:rPr lang="en-GB"/>
              <a:t>(Keys - F# minor, E minor, D major)</a:t>
            </a:r>
          </a:p>
          <a:p>
            <a:pPr lvl="0"/>
            <a:endParaRPr lang="en-GB"/>
          </a:p>
        </p:txBody>
      </p:sp>
      <p:sp>
        <p:nvSpPr>
          <p:cNvPr id="4" name="Slide Number Placeholder 3">
            <a:extLst>
              <a:ext uri="{FF2B5EF4-FFF2-40B4-BE49-F238E27FC236}">
                <a16:creationId xmlns:a16="http://schemas.microsoft.com/office/drawing/2014/main" id="{66D7D781-F5C6-002C-13E9-B5B75EC0279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E385722-684D-4EAC-9EF0-F17F60B97C69}" type="slidenum">
              <a:t>17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F279A-2309-D432-08DF-EEC338847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D72547-AC4E-182D-9E5C-F3182A292188}"/>
              </a:ext>
            </a:extLst>
          </p:cNvPr>
          <p:cNvSpPr txBox="1">
            <a:spLocks noGrp="1"/>
          </p:cNvSpPr>
          <p:nvPr>
            <p:ph type="body" sz="quarter" idx="1"/>
          </p:nvPr>
        </p:nvSpPr>
        <p:spPr/>
        <p:txBody>
          <a:bodyPr/>
          <a:lstStyle/>
          <a:p>
            <a:pPr lvl="0"/>
            <a:r>
              <a:rPr lang="en-GB"/>
              <a:t>Motif Y is restated then developed in the Flute Parts. </a:t>
            </a:r>
          </a:p>
          <a:p>
            <a:pPr lvl="0"/>
            <a:r>
              <a:rPr lang="en-GB"/>
              <a:t>Motif Y1 is a copy of the statement in Bar 12. This is played in D major and includes a perfect Cadence at the end (A7 – D)</a:t>
            </a:r>
          </a:p>
          <a:p>
            <a:pPr lvl="0"/>
            <a:r>
              <a:rPr lang="en-GB"/>
              <a:t>D Major is the dominant key from G Major. (One Extra Sharp)</a:t>
            </a:r>
          </a:p>
        </p:txBody>
      </p:sp>
      <p:sp>
        <p:nvSpPr>
          <p:cNvPr id="4" name="Slide Number Placeholder 3">
            <a:extLst>
              <a:ext uri="{FF2B5EF4-FFF2-40B4-BE49-F238E27FC236}">
                <a16:creationId xmlns:a16="http://schemas.microsoft.com/office/drawing/2014/main" id="{7AB7C096-8225-7713-7DF2-2FF5FDA48A1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E15A9C-3C6B-412B-ADFC-AA2B89B55E05}" type="slidenum">
              <a:t>18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1FF3B-CC1A-D34B-B2F5-13B7881A8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72A7E-ADC1-3BD7-A8EE-239A9473B286}"/>
              </a:ext>
            </a:extLst>
          </p:cNvPr>
          <p:cNvSpPr txBox="1">
            <a:spLocks noGrp="1"/>
          </p:cNvSpPr>
          <p:nvPr>
            <p:ph type="body" sz="quarter" idx="1"/>
          </p:nvPr>
        </p:nvSpPr>
        <p:spPr/>
        <p:txBody>
          <a:bodyPr/>
          <a:lstStyle/>
          <a:p>
            <a:pPr lvl="0"/>
            <a:r>
              <a:rPr lang="en-GB"/>
              <a:t>Appoggiatura = 33</a:t>
            </a:r>
            <a:r>
              <a:rPr lang="en-GB" baseline="30000"/>
              <a:t>1</a:t>
            </a:r>
          </a:p>
          <a:p>
            <a:pPr lvl="0"/>
            <a:r>
              <a:rPr lang="en-GB"/>
              <a:t>Trill = 30</a:t>
            </a:r>
            <a:r>
              <a:rPr lang="en-GB" baseline="30000"/>
              <a:t>1</a:t>
            </a:r>
            <a:r>
              <a:rPr lang="en-GB"/>
              <a:t>, 32</a:t>
            </a:r>
            <a:r>
              <a:rPr lang="en-GB" baseline="30000"/>
              <a:t>1</a:t>
            </a:r>
          </a:p>
          <a:p>
            <a:pPr lvl="0"/>
            <a:r>
              <a:rPr lang="en-GB"/>
              <a:t>X development is the rhythmic change. (Quaver and two Semi-Quavers)</a:t>
            </a:r>
          </a:p>
          <a:p>
            <a:pPr lvl="0"/>
            <a:r>
              <a:rPr lang="en-GB"/>
              <a:t>Key of the next Motif is B minor. </a:t>
            </a:r>
          </a:p>
          <a:p>
            <a:pPr lvl="0"/>
            <a:r>
              <a:rPr lang="en-GB"/>
              <a:t>Device – Sequence can be found in the two X Motifs.</a:t>
            </a:r>
          </a:p>
          <a:p>
            <a:pPr lvl="0"/>
            <a:endParaRPr lang="en-GB"/>
          </a:p>
        </p:txBody>
      </p:sp>
      <p:sp>
        <p:nvSpPr>
          <p:cNvPr id="4" name="Slide Number Placeholder 3">
            <a:extLst>
              <a:ext uri="{FF2B5EF4-FFF2-40B4-BE49-F238E27FC236}">
                <a16:creationId xmlns:a16="http://schemas.microsoft.com/office/drawing/2014/main" id="{51DF1872-C5E9-B45E-D0DE-DFD7121FCAF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61C3F07-4927-40F9-A14E-21A2BCFF78A4}" type="slidenum">
              <a:t>19</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D952A4D-B096-CC9D-62E1-B099873DF344}"/>
              </a:ext>
            </a:extLst>
          </p:cNvPr>
          <p:cNvSpPr/>
          <p:nvPr/>
        </p:nvSpPr>
        <p:spPr>
          <a:xfrm>
            <a:off x="446538" y="3085761"/>
            <a:ext cx="11298929" cy="3338145"/>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ACA635F0-7274-A9BA-6FF5-C7783E3CC561}"/>
              </a:ext>
            </a:extLst>
          </p:cNvPr>
          <p:cNvSpPr txBox="1">
            <a:spLocks noGrp="1"/>
          </p:cNvSpPr>
          <p:nvPr>
            <p:ph type="ctrTitle"/>
          </p:nvPr>
        </p:nvSpPr>
        <p:spPr>
          <a:xfrm>
            <a:off x="581192" y="1020433"/>
            <a:ext cx="10993547" cy="1475009"/>
          </a:xfrm>
        </p:spPr>
        <p:txBody>
          <a:bodyPr/>
          <a:lstStyle>
            <a:lvl1pPr>
              <a:defRPr sz="3600"/>
            </a:lvl1pPr>
          </a:lstStyle>
          <a:p>
            <a:pPr lvl="0"/>
            <a:r>
              <a:rPr lang="en-US"/>
              <a:t>Click to edit Master title style</a:t>
            </a:r>
          </a:p>
        </p:txBody>
      </p:sp>
      <p:sp>
        <p:nvSpPr>
          <p:cNvPr id="4" name="Subtitle 2">
            <a:extLst>
              <a:ext uri="{FF2B5EF4-FFF2-40B4-BE49-F238E27FC236}">
                <a16:creationId xmlns:a16="http://schemas.microsoft.com/office/drawing/2014/main" id="{630874B6-2625-EA89-9B15-ED3AAEC8E7AC}"/>
              </a:ext>
            </a:extLst>
          </p:cNvPr>
          <p:cNvSpPr txBox="1">
            <a:spLocks noGrp="1"/>
          </p:cNvSpPr>
          <p:nvPr>
            <p:ph type="subTitle" idx="1"/>
          </p:nvPr>
        </p:nvSpPr>
        <p:spPr>
          <a:xfrm>
            <a:off x="581192" y="2495443"/>
            <a:ext cx="10993547" cy="590318"/>
          </a:xfrm>
        </p:spPr>
        <p:txBody>
          <a:bodyPr anchor="t"/>
          <a:lstStyle>
            <a:lvl1pPr marL="0" indent="0">
              <a:buNone/>
              <a:defRPr sz="1600" cap="all">
                <a:solidFill>
                  <a:srgbClr val="1CADE4"/>
                </a:solidFill>
              </a:defRPr>
            </a:lvl1pPr>
          </a:lstStyle>
          <a:p>
            <a:pPr lvl="0"/>
            <a:r>
              <a:rPr lang="en-US"/>
              <a:t>Click to edit Master subtitle style</a:t>
            </a:r>
          </a:p>
        </p:txBody>
      </p:sp>
      <p:sp>
        <p:nvSpPr>
          <p:cNvPr id="5" name="Date Placeholder 7">
            <a:extLst>
              <a:ext uri="{FF2B5EF4-FFF2-40B4-BE49-F238E27FC236}">
                <a16:creationId xmlns:a16="http://schemas.microsoft.com/office/drawing/2014/main" id="{46206C8E-4CDB-31E3-3C6C-AFD36B0842EE}"/>
              </a:ext>
            </a:extLst>
          </p:cNvPr>
          <p:cNvSpPr txBox="1">
            <a:spLocks noGrp="1"/>
          </p:cNvSpPr>
          <p:nvPr>
            <p:ph type="dt" sz="half" idx="7"/>
          </p:nvPr>
        </p:nvSpPr>
        <p:spPr/>
        <p:txBody>
          <a:bodyPr/>
          <a:lstStyle>
            <a:lvl1pPr>
              <a:defRPr/>
            </a:lvl1pPr>
          </a:lstStyle>
          <a:p>
            <a:pPr lvl="0"/>
            <a:r>
              <a:rPr lang="en-US"/>
              <a:t>3/23/2021</a:t>
            </a:r>
          </a:p>
        </p:txBody>
      </p:sp>
      <p:sp>
        <p:nvSpPr>
          <p:cNvPr id="6" name="Footer Placeholder 8">
            <a:extLst>
              <a:ext uri="{FF2B5EF4-FFF2-40B4-BE49-F238E27FC236}">
                <a16:creationId xmlns:a16="http://schemas.microsoft.com/office/drawing/2014/main" id="{7609ECD6-1CFF-7458-5ED5-A63C2D105BC7}"/>
              </a:ext>
            </a:extLst>
          </p:cNvPr>
          <p:cNvSpPr txBox="1">
            <a:spLocks noGrp="1"/>
          </p:cNvSpPr>
          <p:nvPr>
            <p:ph type="ftr" sz="quarter" idx="9"/>
          </p:nvPr>
        </p:nvSpPr>
        <p:spPr/>
        <p:txBody>
          <a:bodyPr/>
          <a:lstStyle>
            <a:lvl1pPr>
              <a:defRPr/>
            </a:lvl1pPr>
          </a:lstStyle>
          <a:p>
            <a:pPr lvl="0"/>
            <a:endParaRPr lang="en-US"/>
          </a:p>
        </p:txBody>
      </p:sp>
      <p:sp>
        <p:nvSpPr>
          <p:cNvPr id="7" name="Slide Number Placeholder 9">
            <a:extLst>
              <a:ext uri="{FF2B5EF4-FFF2-40B4-BE49-F238E27FC236}">
                <a16:creationId xmlns:a16="http://schemas.microsoft.com/office/drawing/2014/main" id="{780398DF-9416-8E58-66DF-484F6CD6A601}"/>
              </a:ext>
            </a:extLst>
          </p:cNvPr>
          <p:cNvSpPr txBox="1">
            <a:spLocks noGrp="1"/>
          </p:cNvSpPr>
          <p:nvPr>
            <p:ph type="sldNum" sz="quarter" idx="8"/>
          </p:nvPr>
        </p:nvSpPr>
        <p:spPr/>
        <p:txBody>
          <a:bodyPr/>
          <a:lstStyle>
            <a:lvl1pPr>
              <a:defRPr/>
            </a:lvl1pPr>
          </a:lstStyle>
          <a:p>
            <a:pPr lvl="0"/>
            <a:fld id="{01668518-A713-4684-AA4B-E0D5D1179A08}" type="slidenum">
              <a:t>‹#›</a:t>
            </a:fld>
            <a:endParaRPr lang="en-US"/>
          </a:p>
        </p:txBody>
      </p:sp>
    </p:spTree>
    <p:extLst>
      <p:ext uri="{BB962C8B-B14F-4D97-AF65-F5344CB8AC3E}">
        <p14:creationId xmlns:p14="http://schemas.microsoft.com/office/powerpoint/2010/main" val="166719606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0EFF-A34F-652A-7B79-3A6F9B3E1DE9}"/>
              </a:ext>
            </a:extLst>
          </p:cNvPr>
          <p:cNvSpPr txBox="1">
            <a:spLocks noGrp="1"/>
          </p:cNvSpPr>
          <p:nvPr>
            <p:ph type="title"/>
          </p:nvPr>
        </p:nvSpPr>
        <p:spPr>
          <a:xfrm>
            <a:off x="581192" y="702158"/>
            <a:ext cx="11029611" cy="1013804"/>
          </a:xfrm>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5074F0F6-FB72-EC2D-A499-C5443C7DF564}"/>
              </a:ext>
            </a:extLst>
          </p:cNvPr>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42DAF-C3C2-2EB1-1A16-83018053B5C2}"/>
              </a:ext>
            </a:extLst>
          </p:cNvPr>
          <p:cNvSpPr txBox="1">
            <a:spLocks noGrp="1"/>
          </p:cNvSpPr>
          <p:nvPr>
            <p:ph type="dt" sz="half" idx="7"/>
          </p:nvPr>
        </p:nvSpPr>
        <p:spPr/>
        <p:txBody>
          <a:bodyPr/>
          <a:lstStyle>
            <a:lvl1pPr>
              <a:defRPr/>
            </a:lvl1pPr>
          </a:lstStyle>
          <a:p>
            <a:pPr lvl="0"/>
            <a:r>
              <a:rPr lang="en-US"/>
              <a:t>3/23/2021</a:t>
            </a:r>
          </a:p>
        </p:txBody>
      </p:sp>
      <p:sp>
        <p:nvSpPr>
          <p:cNvPr id="5" name="Footer Placeholder 4">
            <a:extLst>
              <a:ext uri="{FF2B5EF4-FFF2-40B4-BE49-F238E27FC236}">
                <a16:creationId xmlns:a16="http://schemas.microsoft.com/office/drawing/2014/main" id="{DA195AE8-5C4E-757C-48DA-BC46F535489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C589BFF2-3054-C446-7490-06919C3C5E25}"/>
              </a:ext>
            </a:extLst>
          </p:cNvPr>
          <p:cNvSpPr txBox="1">
            <a:spLocks noGrp="1"/>
          </p:cNvSpPr>
          <p:nvPr>
            <p:ph type="sldNum" sz="quarter" idx="8"/>
          </p:nvPr>
        </p:nvSpPr>
        <p:spPr/>
        <p:txBody>
          <a:bodyPr/>
          <a:lstStyle>
            <a:lvl1pPr>
              <a:defRPr/>
            </a:lvl1pPr>
          </a:lstStyle>
          <a:p>
            <a:pPr lvl="0"/>
            <a:fld id="{F0FA1E6B-C49C-4756-ACCA-83871CBABE29}" type="slidenum">
              <a:t>‹#›</a:t>
            </a:fld>
            <a:endParaRPr lang="en-US"/>
          </a:p>
        </p:txBody>
      </p:sp>
    </p:spTree>
    <p:extLst>
      <p:ext uri="{BB962C8B-B14F-4D97-AF65-F5344CB8AC3E}">
        <p14:creationId xmlns:p14="http://schemas.microsoft.com/office/powerpoint/2010/main" val="379776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54FA909-A1A7-E841-941F-F5AB5DBFF348}"/>
              </a:ext>
            </a:extLst>
          </p:cNvPr>
          <p:cNvSpPr/>
          <p:nvPr/>
        </p:nvSpPr>
        <p:spPr>
          <a:xfrm>
            <a:off x="8058150" y="599727"/>
            <a:ext cx="3687318" cy="5816946"/>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7CCE4498-57E9-BC2D-DA93-ED172F3AE5A1}"/>
              </a:ext>
            </a:extLst>
          </p:cNvPr>
          <p:cNvSpPr txBox="1">
            <a:spLocks noGrp="1"/>
          </p:cNvSpPr>
          <p:nvPr>
            <p:ph type="title" orient="vert"/>
          </p:nvPr>
        </p:nvSpPr>
        <p:spPr>
          <a:xfrm>
            <a:off x="8204197" y="863595"/>
            <a:ext cx="3124203" cy="4807329"/>
          </a:xfrm>
        </p:spPr>
        <p:txBody>
          <a:bodyPr vert="eaVert" anchor="ctr"/>
          <a:lstStyle>
            <a:lvl1pPr>
              <a:defRPr>
                <a:solidFill>
                  <a:srgbClr val="FFFFFF"/>
                </a:solidFill>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0FCC147A-4ADA-E847-19CC-B0D35A0D22C4}"/>
              </a:ext>
            </a:extLst>
          </p:cNvPr>
          <p:cNvSpPr txBox="1">
            <a:spLocks noGrp="1"/>
          </p:cNvSpPr>
          <p:nvPr>
            <p:ph type="body" orient="vert" idx="1"/>
          </p:nvPr>
        </p:nvSpPr>
        <p:spPr>
          <a:xfrm>
            <a:off x="774926" y="863595"/>
            <a:ext cx="7161626" cy="4807329"/>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B8507A4A-E1A6-CED0-8C42-FAC08298286F}"/>
              </a:ext>
            </a:extLst>
          </p:cNvPr>
          <p:cNvSpPr/>
          <p:nvPr/>
        </p:nvSpPr>
        <p:spPr>
          <a:xfrm>
            <a:off x="446538" y="457200"/>
            <a:ext cx="3703320" cy="94997"/>
          </a:xfrm>
          <a:prstGeom prst="rect">
            <a:avLst/>
          </a:prstGeom>
          <a:solidFill>
            <a:srgbClr val="969FA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Rectangle 8">
            <a:extLst>
              <a:ext uri="{FF2B5EF4-FFF2-40B4-BE49-F238E27FC236}">
                <a16:creationId xmlns:a16="http://schemas.microsoft.com/office/drawing/2014/main" id="{9CD60764-E78F-5927-ABBA-467F3DF128C6}"/>
              </a:ext>
            </a:extLst>
          </p:cNvPr>
          <p:cNvSpPr/>
          <p:nvPr/>
        </p:nvSpPr>
        <p:spPr>
          <a:xfrm>
            <a:off x="8042148" y="453642"/>
            <a:ext cx="3703320" cy="98554"/>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Rectangle 9">
            <a:extLst>
              <a:ext uri="{FF2B5EF4-FFF2-40B4-BE49-F238E27FC236}">
                <a16:creationId xmlns:a16="http://schemas.microsoft.com/office/drawing/2014/main" id="{E8678B3E-9000-9FBF-D127-3F8CF08663EE}"/>
              </a:ext>
            </a:extLst>
          </p:cNvPr>
          <p:cNvSpPr/>
          <p:nvPr/>
        </p:nvSpPr>
        <p:spPr>
          <a:xfrm>
            <a:off x="4241828" y="457200"/>
            <a:ext cx="3703320" cy="91440"/>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Date Placeholder 10">
            <a:extLst>
              <a:ext uri="{FF2B5EF4-FFF2-40B4-BE49-F238E27FC236}">
                <a16:creationId xmlns:a16="http://schemas.microsoft.com/office/drawing/2014/main" id="{AEE390C8-A3D4-7015-A95C-2FA10A543681}"/>
              </a:ext>
            </a:extLst>
          </p:cNvPr>
          <p:cNvSpPr txBox="1">
            <a:spLocks noGrp="1"/>
          </p:cNvSpPr>
          <p:nvPr>
            <p:ph type="dt" sz="half" idx="7"/>
          </p:nvPr>
        </p:nvSpPr>
        <p:spPr/>
        <p:txBody>
          <a:bodyPr/>
          <a:lstStyle>
            <a:lvl1pPr>
              <a:defRPr/>
            </a:lvl1pPr>
          </a:lstStyle>
          <a:p>
            <a:pPr lvl="0"/>
            <a:r>
              <a:rPr lang="en-US"/>
              <a:t>3/23/2021</a:t>
            </a:r>
          </a:p>
        </p:txBody>
      </p:sp>
      <p:sp>
        <p:nvSpPr>
          <p:cNvPr id="9" name="Footer Placeholder 11">
            <a:extLst>
              <a:ext uri="{FF2B5EF4-FFF2-40B4-BE49-F238E27FC236}">
                <a16:creationId xmlns:a16="http://schemas.microsoft.com/office/drawing/2014/main" id="{90A18E2B-614E-4341-7AE1-8E83CCB28FF3}"/>
              </a:ext>
            </a:extLst>
          </p:cNvPr>
          <p:cNvSpPr txBox="1">
            <a:spLocks noGrp="1"/>
          </p:cNvSpPr>
          <p:nvPr>
            <p:ph type="ftr" sz="quarter" idx="9"/>
          </p:nvPr>
        </p:nvSpPr>
        <p:spPr/>
        <p:txBody>
          <a:bodyPr/>
          <a:lstStyle>
            <a:lvl1pPr>
              <a:defRPr/>
            </a:lvl1pPr>
          </a:lstStyle>
          <a:p>
            <a:pPr lvl="0"/>
            <a:endParaRPr lang="en-US"/>
          </a:p>
        </p:txBody>
      </p:sp>
      <p:sp>
        <p:nvSpPr>
          <p:cNvPr id="10" name="Slide Number Placeholder 12">
            <a:extLst>
              <a:ext uri="{FF2B5EF4-FFF2-40B4-BE49-F238E27FC236}">
                <a16:creationId xmlns:a16="http://schemas.microsoft.com/office/drawing/2014/main" id="{454A79C1-7593-51D1-EECC-2314E2B5DA18}"/>
              </a:ext>
            </a:extLst>
          </p:cNvPr>
          <p:cNvSpPr txBox="1">
            <a:spLocks noGrp="1"/>
          </p:cNvSpPr>
          <p:nvPr>
            <p:ph type="sldNum" sz="quarter" idx="8"/>
          </p:nvPr>
        </p:nvSpPr>
        <p:spPr/>
        <p:txBody>
          <a:bodyPr/>
          <a:lstStyle>
            <a:lvl1pPr>
              <a:defRPr/>
            </a:lvl1pPr>
          </a:lstStyle>
          <a:p>
            <a:pPr lvl="0"/>
            <a:fld id="{98C4407D-9954-419C-B268-77AEF64C7A7E}" type="slidenum">
              <a:t>‹#›</a:t>
            </a:fld>
            <a:endParaRPr lang="en-US"/>
          </a:p>
        </p:txBody>
      </p:sp>
    </p:spTree>
    <p:extLst>
      <p:ext uri="{BB962C8B-B14F-4D97-AF65-F5344CB8AC3E}">
        <p14:creationId xmlns:p14="http://schemas.microsoft.com/office/powerpoint/2010/main" val="407035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153E-C9BF-151E-1270-66B40F7D3B34}"/>
              </a:ext>
            </a:extLst>
          </p:cNvPr>
          <p:cNvSpPr txBox="1">
            <a:spLocks noGrp="1"/>
          </p:cNvSpPr>
          <p:nvPr>
            <p:ph type="title"/>
          </p:nvPr>
        </p:nvSpPr>
        <p:spPr>
          <a:xfrm>
            <a:off x="581192" y="702158"/>
            <a:ext cx="11029611" cy="1188720"/>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F68BF0C-D36D-2FCE-0F7B-F8D11766EE5A}"/>
              </a:ext>
            </a:extLst>
          </p:cNvPr>
          <p:cNvSpPr txBox="1">
            <a:spLocks noGrp="1"/>
          </p:cNvSpPr>
          <p:nvPr>
            <p:ph idx="1"/>
          </p:nvPr>
        </p:nvSpPr>
        <p:spPr>
          <a:xfrm>
            <a:off x="581192" y="2340864"/>
            <a:ext cx="11029611" cy="36344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7">
            <a:extLst>
              <a:ext uri="{FF2B5EF4-FFF2-40B4-BE49-F238E27FC236}">
                <a16:creationId xmlns:a16="http://schemas.microsoft.com/office/drawing/2014/main" id="{C7B5A22F-DA02-F4E9-49F1-4C5774CE5D4A}"/>
              </a:ext>
            </a:extLst>
          </p:cNvPr>
          <p:cNvSpPr txBox="1">
            <a:spLocks noGrp="1"/>
          </p:cNvSpPr>
          <p:nvPr>
            <p:ph type="dt" sz="half" idx="7"/>
          </p:nvPr>
        </p:nvSpPr>
        <p:spPr/>
        <p:txBody>
          <a:bodyPr/>
          <a:lstStyle>
            <a:lvl1pPr>
              <a:defRPr/>
            </a:lvl1pPr>
          </a:lstStyle>
          <a:p>
            <a:pPr lvl="0"/>
            <a:r>
              <a:rPr lang="en-US"/>
              <a:t>3/23/2021</a:t>
            </a:r>
          </a:p>
        </p:txBody>
      </p:sp>
      <p:sp>
        <p:nvSpPr>
          <p:cNvPr id="5" name="Footer Placeholder 8">
            <a:extLst>
              <a:ext uri="{FF2B5EF4-FFF2-40B4-BE49-F238E27FC236}">
                <a16:creationId xmlns:a16="http://schemas.microsoft.com/office/drawing/2014/main" id="{217AB22D-DD22-2657-E6AF-C5F06F0CBC80}"/>
              </a:ext>
            </a:extLst>
          </p:cNvPr>
          <p:cNvSpPr txBox="1">
            <a:spLocks noGrp="1"/>
          </p:cNvSpPr>
          <p:nvPr>
            <p:ph type="ftr" sz="quarter" idx="9"/>
          </p:nvPr>
        </p:nvSpPr>
        <p:spPr/>
        <p:txBody>
          <a:bodyPr/>
          <a:lstStyle>
            <a:lvl1pPr>
              <a:defRPr/>
            </a:lvl1pPr>
          </a:lstStyle>
          <a:p>
            <a:pPr lvl="0"/>
            <a:endParaRPr lang="en-US"/>
          </a:p>
        </p:txBody>
      </p:sp>
      <p:sp>
        <p:nvSpPr>
          <p:cNvPr id="6" name="Slide Number Placeholder 9">
            <a:extLst>
              <a:ext uri="{FF2B5EF4-FFF2-40B4-BE49-F238E27FC236}">
                <a16:creationId xmlns:a16="http://schemas.microsoft.com/office/drawing/2014/main" id="{DFDFF2AF-8AA5-9755-95DA-FADA6DEB7E21}"/>
              </a:ext>
            </a:extLst>
          </p:cNvPr>
          <p:cNvSpPr txBox="1">
            <a:spLocks noGrp="1"/>
          </p:cNvSpPr>
          <p:nvPr>
            <p:ph type="sldNum" sz="quarter" idx="8"/>
          </p:nvPr>
        </p:nvSpPr>
        <p:spPr/>
        <p:txBody>
          <a:bodyPr/>
          <a:lstStyle>
            <a:lvl1pPr>
              <a:defRPr/>
            </a:lvl1pPr>
          </a:lstStyle>
          <a:p>
            <a:pPr lvl="0"/>
            <a:fld id="{3232698D-489D-4CD9-BF96-12D0B2C559F6}" type="slidenum">
              <a:t>‹#›</a:t>
            </a:fld>
            <a:endParaRPr lang="en-US"/>
          </a:p>
        </p:txBody>
      </p:sp>
    </p:spTree>
    <p:extLst>
      <p:ext uri="{BB962C8B-B14F-4D97-AF65-F5344CB8AC3E}">
        <p14:creationId xmlns:p14="http://schemas.microsoft.com/office/powerpoint/2010/main" val="21347371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AFC1BEA-898E-9136-24F4-537D6358E38A}"/>
              </a:ext>
            </a:extLst>
          </p:cNvPr>
          <p:cNvSpPr/>
          <p:nvPr/>
        </p:nvSpPr>
        <p:spPr>
          <a:xfrm>
            <a:off x="447818" y="5141972"/>
            <a:ext cx="11290855" cy="1258827"/>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106400AC-F3E0-FAC2-E1F7-033E9D0751F3}"/>
              </a:ext>
            </a:extLst>
          </p:cNvPr>
          <p:cNvSpPr txBox="1">
            <a:spLocks noGrp="1"/>
          </p:cNvSpPr>
          <p:nvPr>
            <p:ph type="title"/>
          </p:nvPr>
        </p:nvSpPr>
        <p:spPr>
          <a:xfrm>
            <a:off x="581192" y="2393954"/>
            <a:ext cx="11029611" cy="2147468"/>
          </a:xfrm>
        </p:spPr>
        <p:txBody>
          <a:bodyPr/>
          <a:lstStyle>
            <a:lvl1pPr>
              <a:defRPr sz="3600"/>
            </a:lvl1pPr>
          </a:lstStyle>
          <a:p>
            <a:pPr lvl="0"/>
            <a:r>
              <a:rPr lang="en-US"/>
              <a:t>Click to edit Master title style</a:t>
            </a:r>
          </a:p>
        </p:txBody>
      </p:sp>
      <p:sp>
        <p:nvSpPr>
          <p:cNvPr id="4" name="Text Placeholder 2">
            <a:extLst>
              <a:ext uri="{FF2B5EF4-FFF2-40B4-BE49-F238E27FC236}">
                <a16:creationId xmlns:a16="http://schemas.microsoft.com/office/drawing/2014/main" id="{6425FC4E-F555-19CF-741E-3D37DFAA8C86}"/>
              </a:ext>
            </a:extLst>
          </p:cNvPr>
          <p:cNvSpPr txBox="1">
            <a:spLocks noGrp="1"/>
          </p:cNvSpPr>
          <p:nvPr>
            <p:ph type="body" idx="1"/>
          </p:nvPr>
        </p:nvSpPr>
        <p:spPr>
          <a:xfrm>
            <a:off x="581192" y="4541413"/>
            <a:ext cx="11029611" cy="600559"/>
          </a:xfrm>
        </p:spPr>
        <p:txBody>
          <a:bodyPr anchor="t"/>
          <a:lstStyle>
            <a:lvl1pPr marL="0" indent="0">
              <a:buNone/>
              <a:defRPr sz="1800" cap="all">
                <a:solidFill>
                  <a:srgbClr val="1CADE4"/>
                </a:solidFill>
              </a:defRPr>
            </a:lvl1pPr>
          </a:lstStyle>
          <a:p>
            <a:pPr lvl="0"/>
            <a:r>
              <a:rPr lang="en-US"/>
              <a:t>Click to edit Master text styles</a:t>
            </a:r>
          </a:p>
        </p:txBody>
      </p:sp>
      <p:sp>
        <p:nvSpPr>
          <p:cNvPr id="5" name="Date Placeholder 6">
            <a:extLst>
              <a:ext uri="{FF2B5EF4-FFF2-40B4-BE49-F238E27FC236}">
                <a16:creationId xmlns:a16="http://schemas.microsoft.com/office/drawing/2014/main" id="{596ADB89-99D6-61AF-81E7-6206D138C3E6}"/>
              </a:ext>
            </a:extLst>
          </p:cNvPr>
          <p:cNvSpPr txBox="1">
            <a:spLocks noGrp="1"/>
          </p:cNvSpPr>
          <p:nvPr>
            <p:ph type="dt" sz="half" idx="7"/>
          </p:nvPr>
        </p:nvSpPr>
        <p:spPr/>
        <p:txBody>
          <a:bodyPr/>
          <a:lstStyle>
            <a:lvl1pPr>
              <a:defRPr/>
            </a:lvl1pPr>
          </a:lstStyle>
          <a:p>
            <a:pPr lvl="0"/>
            <a:r>
              <a:rPr lang="en-US"/>
              <a:t>3/23/2021</a:t>
            </a:r>
          </a:p>
        </p:txBody>
      </p:sp>
      <p:sp>
        <p:nvSpPr>
          <p:cNvPr id="6" name="Footer Placeholder 8">
            <a:extLst>
              <a:ext uri="{FF2B5EF4-FFF2-40B4-BE49-F238E27FC236}">
                <a16:creationId xmlns:a16="http://schemas.microsoft.com/office/drawing/2014/main" id="{F678358B-0D32-A409-FFF4-03C32B47B98D}"/>
              </a:ext>
            </a:extLst>
          </p:cNvPr>
          <p:cNvSpPr txBox="1">
            <a:spLocks noGrp="1"/>
          </p:cNvSpPr>
          <p:nvPr>
            <p:ph type="ftr" sz="quarter" idx="9"/>
          </p:nvPr>
        </p:nvSpPr>
        <p:spPr/>
        <p:txBody>
          <a:bodyPr/>
          <a:lstStyle>
            <a:lvl1pPr>
              <a:defRPr/>
            </a:lvl1pPr>
          </a:lstStyle>
          <a:p>
            <a:pPr lvl="0"/>
            <a:endParaRPr lang="en-US"/>
          </a:p>
        </p:txBody>
      </p:sp>
      <p:sp>
        <p:nvSpPr>
          <p:cNvPr id="7" name="Slide Number Placeholder 9">
            <a:extLst>
              <a:ext uri="{FF2B5EF4-FFF2-40B4-BE49-F238E27FC236}">
                <a16:creationId xmlns:a16="http://schemas.microsoft.com/office/drawing/2014/main" id="{9DF45424-935D-D635-279A-2C9A6DB30C23}"/>
              </a:ext>
            </a:extLst>
          </p:cNvPr>
          <p:cNvSpPr txBox="1">
            <a:spLocks noGrp="1"/>
          </p:cNvSpPr>
          <p:nvPr>
            <p:ph type="sldNum" sz="quarter" idx="8"/>
          </p:nvPr>
        </p:nvSpPr>
        <p:spPr/>
        <p:txBody>
          <a:bodyPr/>
          <a:lstStyle>
            <a:lvl1pPr>
              <a:defRPr/>
            </a:lvl1pPr>
          </a:lstStyle>
          <a:p>
            <a:pPr lvl="0"/>
            <a:fld id="{018B34CC-4322-40AC-9CF0-C155F51D394A}" type="slidenum">
              <a:t>‹#›</a:t>
            </a:fld>
            <a:endParaRPr lang="en-US"/>
          </a:p>
        </p:txBody>
      </p:sp>
    </p:spTree>
    <p:extLst>
      <p:ext uri="{BB962C8B-B14F-4D97-AF65-F5344CB8AC3E}">
        <p14:creationId xmlns:p14="http://schemas.microsoft.com/office/powerpoint/2010/main" val="419411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0EC6-195E-BB5A-6AB8-50C5638DBF18}"/>
              </a:ext>
            </a:extLst>
          </p:cNvPr>
          <p:cNvSpPr txBox="1">
            <a:spLocks noGrp="1"/>
          </p:cNvSpPr>
          <p:nvPr>
            <p:ph type="title"/>
          </p:nvPr>
        </p:nvSpPr>
        <p:spPr>
          <a:xfrm>
            <a:off x="581192" y="729654"/>
            <a:ext cx="11029611" cy="988329"/>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ED7C20F-A319-75D1-D778-F10079B12555}"/>
              </a:ext>
            </a:extLst>
          </p:cNvPr>
          <p:cNvSpPr txBox="1">
            <a:spLocks noGrp="1"/>
          </p:cNvSpPr>
          <p:nvPr>
            <p:ph idx="1"/>
          </p:nvPr>
        </p:nvSpPr>
        <p:spPr>
          <a:xfrm>
            <a:off x="581192" y="2227999"/>
            <a:ext cx="5194770" cy="36330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FC7D7A-B547-DF3A-B9F4-0DC0B1B33C97}"/>
              </a:ext>
            </a:extLst>
          </p:cNvPr>
          <p:cNvSpPr txBox="1">
            <a:spLocks noGrp="1"/>
          </p:cNvSpPr>
          <p:nvPr>
            <p:ph idx="2"/>
          </p:nvPr>
        </p:nvSpPr>
        <p:spPr>
          <a:xfrm>
            <a:off x="6416043" y="2227999"/>
            <a:ext cx="5194770" cy="36330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0D8226-0886-E35C-CD12-7C772BDAFFF3}"/>
              </a:ext>
            </a:extLst>
          </p:cNvPr>
          <p:cNvSpPr txBox="1">
            <a:spLocks noGrp="1"/>
          </p:cNvSpPr>
          <p:nvPr>
            <p:ph type="dt" sz="half" idx="7"/>
          </p:nvPr>
        </p:nvSpPr>
        <p:spPr/>
        <p:txBody>
          <a:bodyPr/>
          <a:lstStyle>
            <a:lvl1pPr>
              <a:defRPr/>
            </a:lvl1pPr>
          </a:lstStyle>
          <a:p>
            <a:pPr lvl="0"/>
            <a:r>
              <a:rPr lang="en-US"/>
              <a:t>3/23/2021</a:t>
            </a:r>
          </a:p>
        </p:txBody>
      </p:sp>
      <p:sp>
        <p:nvSpPr>
          <p:cNvPr id="6" name="Footer Placeholder 5">
            <a:extLst>
              <a:ext uri="{FF2B5EF4-FFF2-40B4-BE49-F238E27FC236}">
                <a16:creationId xmlns:a16="http://schemas.microsoft.com/office/drawing/2014/main" id="{4ACE4A49-77A3-2229-EC13-D2022E2C1539}"/>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30391904-7152-57FB-B8C5-347E6FD07503}"/>
              </a:ext>
            </a:extLst>
          </p:cNvPr>
          <p:cNvSpPr txBox="1">
            <a:spLocks noGrp="1"/>
          </p:cNvSpPr>
          <p:nvPr>
            <p:ph type="sldNum" sz="quarter" idx="8"/>
          </p:nvPr>
        </p:nvSpPr>
        <p:spPr/>
        <p:txBody>
          <a:bodyPr/>
          <a:lstStyle>
            <a:lvl1pPr>
              <a:defRPr/>
            </a:lvl1pPr>
          </a:lstStyle>
          <a:p>
            <a:pPr lvl="0"/>
            <a:fld id="{F483BE1B-7D63-4DED-8104-236B1D04C00E}" type="slidenum">
              <a:t>‹#›</a:t>
            </a:fld>
            <a:endParaRPr lang="en-US"/>
          </a:p>
        </p:txBody>
      </p:sp>
    </p:spTree>
    <p:extLst>
      <p:ext uri="{BB962C8B-B14F-4D97-AF65-F5344CB8AC3E}">
        <p14:creationId xmlns:p14="http://schemas.microsoft.com/office/powerpoint/2010/main" val="171244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8EC4-2734-0005-45BC-462C11350D34}"/>
              </a:ext>
            </a:extLst>
          </p:cNvPr>
          <p:cNvSpPr txBox="1">
            <a:spLocks noGrp="1"/>
          </p:cNvSpPr>
          <p:nvPr>
            <p:ph type="title"/>
          </p:nvPr>
        </p:nvSpPr>
        <p:spPr>
          <a:xfrm>
            <a:off x="581192" y="729654"/>
            <a:ext cx="11029611" cy="98832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5A5A679-E1A4-DB21-678F-0BA0E7A19EE2}"/>
              </a:ext>
            </a:extLst>
          </p:cNvPr>
          <p:cNvSpPr txBox="1">
            <a:spLocks noGrp="1"/>
          </p:cNvSpPr>
          <p:nvPr>
            <p:ph type="body" idx="4294967295"/>
          </p:nvPr>
        </p:nvSpPr>
        <p:spPr>
          <a:xfrm>
            <a:off x="581192" y="2250887"/>
            <a:ext cx="5194770" cy="557784"/>
          </a:xfrm>
        </p:spPr>
        <p:txBody>
          <a:bodyPr>
            <a:noAutofit/>
          </a:bodyPr>
          <a:lstStyle>
            <a:lvl1pPr marL="0" indent="0">
              <a:spcBef>
                <a:spcPts val="500"/>
              </a:spcBef>
              <a:buNone/>
              <a:defRPr sz="2000"/>
            </a:lvl1pPr>
          </a:lstStyle>
          <a:p>
            <a:pPr lvl="0"/>
            <a:r>
              <a:rPr lang="en-US"/>
              <a:t>Click to edit Master text styles</a:t>
            </a:r>
          </a:p>
        </p:txBody>
      </p:sp>
      <p:sp>
        <p:nvSpPr>
          <p:cNvPr id="4" name="Content Placeholder 3">
            <a:extLst>
              <a:ext uri="{FF2B5EF4-FFF2-40B4-BE49-F238E27FC236}">
                <a16:creationId xmlns:a16="http://schemas.microsoft.com/office/drawing/2014/main" id="{87913418-C001-1F7A-BE78-543791B581CA}"/>
              </a:ext>
            </a:extLst>
          </p:cNvPr>
          <p:cNvSpPr txBox="1">
            <a:spLocks noGrp="1"/>
          </p:cNvSpPr>
          <p:nvPr>
            <p:ph idx="4294967295"/>
          </p:nvPr>
        </p:nvSpPr>
        <p:spPr>
          <a:xfrm>
            <a:off x="581192" y="2926052"/>
            <a:ext cx="5194770" cy="2934995"/>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066D53-F8B2-523C-347A-42B0BBC900C3}"/>
              </a:ext>
            </a:extLst>
          </p:cNvPr>
          <p:cNvSpPr txBox="1">
            <a:spLocks noGrp="1"/>
          </p:cNvSpPr>
          <p:nvPr>
            <p:ph type="body" idx="4294967295"/>
          </p:nvPr>
        </p:nvSpPr>
        <p:spPr>
          <a:xfrm>
            <a:off x="6416043" y="2250896"/>
            <a:ext cx="5194770" cy="553376"/>
          </a:xfrm>
        </p:spPr>
        <p:txBody>
          <a:bodyPr>
            <a:noAutofit/>
          </a:bodyPr>
          <a:lstStyle>
            <a:lvl1pPr marL="0" indent="0">
              <a:lnSpc>
                <a:spcPct val="100000"/>
              </a:lnSpc>
              <a:spcBef>
                <a:spcPts val="500"/>
              </a:spcBef>
              <a:buNone/>
              <a:defRPr sz="2000"/>
            </a:lvl1pPr>
          </a:lstStyle>
          <a:p>
            <a:pPr lvl="0"/>
            <a:r>
              <a:rPr lang="en-US"/>
              <a:t>Click to edit Master text styles</a:t>
            </a:r>
          </a:p>
        </p:txBody>
      </p:sp>
      <p:sp>
        <p:nvSpPr>
          <p:cNvPr id="6" name="Content Placeholder 5">
            <a:extLst>
              <a:ext uri="{FF2B5EF4-FFF2-40B4-BE49-F238E27FC236}">
                <a16:creationId xmlns:a16="http://schemas.microsoft.com/office/drawing/2014/main" id="{8336F9DC-7177-5DCB-41FC-3F60BFA544AC}"/>
              </a:ext>
            </a:extLst>
          </p:cNvPr>
          <p:cNvSpPr txBox="1">
            <a:spLocks noGrp="1"/>
          </p:cNvSpPr>
          <p:nvPr>
            <p:ph idx="4294967295"/>
          </p:nvPr>
        </p:nvSpPr>
        <p:spPr>
          <a:xfrm>
            <a:off x="6416033" y="2926052"/>
            <a:ext cx="5194770" cy="2934995"/>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494BBE-6198-CF67-9EB3-C9720974EDAD}"/>
              </a:ext>
            </a:extLst>
          </p:cNvPr>
          <p:cNvSpPr txBox="1">
            <a:spLocks noGrp="1"/>
          </p:cNvSpPr>
          <p:nvPr>
            <p:ph type="dt" sz="half" idx="7"/>
          </p:nvPr>
        </p:nvSpPr>
        <p:spPr/>
        <p:txBody>
          <a:bodyPr/>
          <a:lstStyle>
            <a:lvl1pPr>
              <a:defRPr/>
            </a:lvl1pPr>
          </a:lstStyle>
          <a:p>
            <a:pPr lvl="0"/>
            <a:r>
              <a:rPr lang="en-US"/>
              <a:t>3/23/2021</a:t>
            </a:r>
          </a:p>
        </p:txBody>
      </p:sp>
      <p:sp>
        <p:nvSpPr>
          <p:cNvPr id="8" name="Footer Placeholder 7">
            <a:extLst>
              <a:ext uri="{FF2B5EF4-FFF2-40B4-BE49-F238E27FC236}">
                <a16:creationId xmlns:a16="http://schemas.microsoft.com/office/drawing/2014/main" id="{A74C3E64-26EA-919C-4CBD-8EB1810146A6}"/>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A263B240-8EEF-C8CF-67E8-DB21468F6019}"/>
              </a:ext>
            </a:extLst>
          </p:cNvPr>
          <p:cNvSpPr txBox="1">
            <a:spLocks noGrp="1"/>
          </p:cNvSpPr>
          <p:nvPr>
            <p:ph type="sldNum" sz="quarter" idx="8"/>
          </p:nvPr>
        </p:nvSpPr>
        <p:spPr/>
        <p:txBody>
          <a:bodyPr/>
          <a:lstStyle>
            <a:lvl1pPr>
              <a:defRPr/>
            </a:lvl1pPr>
          </a:lstStyle>
          <a:p>
            <a:pPr lvl="0"/>
            <a:fld id="{27928BCA-88CB-49CA-87C8-A7114BE54245}" type="slidenum">
              <a:t>‹#›</a:t>
            </a:fld>
            <a:endParaRPr lang="en-US"/>
          </a:p>
        </p:txBody>
      </p:sp>
    </p:spTree>
    <p:extLst>
      <p:ext uri="{BB962C8B-B14F-4D97-AF65-F5344CB8AC3E}">
        <p14:creationId xmlns:p14="http://schemas.microsoft.com/office/powerpoint/2010/main" val="32377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CC988-7DD3-FE1C-9290-D94EF3FD55AB}"/>
              </a:ext>
            </a:extLst>
          </p:cNvPr>
          <p:cNvSpPr txBox="1">
            <a:spLocks noGrp="1"/>
          </p:cNvSpPr>
          <p:nvPr>
            <p:ph type="title"/>
          </p:nvPr>
        </p:nvSpPr>
        <p:spPr>
          <a:xfrm>
            <a:off x="575898" y="729654"/>
            <a:ext cx="11029611" cy="988329"/>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DFE440D1-A600-AB49-FED8-F5A2C0AE5467}"/>
              </a:ext>
            </a:extLst>
          </p:cNvPr>
          <p:cNvSpPr txBox="1">
            <a:spLocks noGrp="1"/>
          </p:cNvSpPr>
          <p:nvPr>
            <p:ph type="dt" sz="half" idx="7"/>
          </p:nvPr>
        </p:nvSpPr>
        <p:spPr/>
        <p:txBody>
          <a:bodyPr/>
          <a:lstStyle>
            <a:lvl1pPr>
              <a:defRPr/>
            </a:lvl1pPr>
          </a:lstStyle>
          <a:p>
            <a:pPr lvl="0"/>
            <a:r>
              <a:rPr lang="en-US"/>
              <a:t>3/23/2021</a:t>
            </a:r>
          </a:p>
        </p:txBody>
      </p:sp>
      <p:sp>
        <p:nvSpPr>
          <p:cNvPr id="4" name="Footer Placeholder 3">
            <a:extLst>
              <a:ext uri="{FF2B5EF4-FFF2-40B4-BE49-F238E27FC236}">
                <a16:creationId xmlns:a16="http://schemas.microsoft.com/office/drawing/2014/main" id="{BA2274FE-EB78-C1DE-5D91-927AE4D2EEDE}"/>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87ADE4E2-6ABE-227F-5DEB-422B5E287048}"/>
              </a:ext>
            </a:extLst>
          </p:cNvPr>
          <p:cNvSpPr txBox="1">
            <a:spLocks noGrp="1"/>
          </p:cNvSpPr>
          <p:nvPr>
            <p:ph type="sldNum" sz="quarter" idx="8"/>
          </p:nvPr>
        </p:nvSpPr>
        <p:spPr/>
        <p:txBody>
          <a:bodyPr/>
          <a:lstStyle>
            <a:lvl1pPr>
              <a:defRPr/>
            </a:lvl1pPr>
          </a:lstStyle>
          <a:p>
            <a:pPr lvl="0"/>
            <a:fld id="{81B3B2AE-B98A-4A45-A109-570AB99DED0F}" type="slidenum">
              <a:t>‹#›</a:t>
            </a:fld>
            <a:endParaRPr lang="en-US"/>
          </a:p>
        </p:txBody>
      </p:sp>
    </p:spTree>
    <p:extLst>
      <p:ext uri="{BB962C8B-B14F-4D97-AF65-F5344CB8AC3E}">
        <p14:creationId xmlns:p14="http://schemas.microsoft.com/office/powerpoint/2010/main" val="339882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CA08B-F3C0-5C98-3D4E-0A8DAD425A45}"/>
              </a:ext>
            </a:extLst>
          </p:cNvPr>
          <p:cNvSpPr txBox="1">
            <a:spLocks noGrp="1"/>
          </p:cNvSpPr>
          <p:nvPr>
            <p:ph type="dt" sz="half" idx="7"/>
          </p:nvPr>
        </p:nvSpPr>
        <p:spPr/>
        <p:txBody>
          <a:bodyPr/>
          <a:lstStyle>
            <a:lvl1pPr>
              <a:defRPr/>
            </a:lvl1pPr>
          </a:lstStyle>
          <a:p>
            <a:pPr lvl="0"/>
            <a:r>
              <a:rPr lang="en-US"/>
              <a:t>3/23/2021</a:t>
            </a:r>
          </a:p>
        </p:txBody>
      </p:sp>
      <p:sp>
        <p:nvSpPr>
          <p:cNvPr id="3" name="Footer Placeholder 2">
            <a:extLst>
              <a:ext uri="{FF2B5EF4-FFF2-40B4-BE49-F238E27FC236}">
                <a16:creationId xmlns:a16="http://schemas.microsoft.com/office/drawing/2014/main" id="{11610DDC-45EE-B73F-09EF-C19594B4F0FD}"/>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49A2E3D0-A279-729A-47C4-DF95A31617E0}"/>
              </a:ext>
            </a:extLst>
          </p:cNvPr>
          <p:cNvSpPr txBox="1">
            <a:spLocks noGrp="1"/>
          </p:cNvSpPr>
          <p:nvPr>
            <p:ph type="sldNum" sz="quarter" idx="8"/>
          </p:nvPr>
        </p:nvSpPr>
        <p:spPr/>
        <p:txBody>
          <a:bodyPr/>
          <a:lstStyle>
            <a:lvl1pPr>
              <a:defRPr/>
            </a:lvl1pPr>
          </a:lstStyle>
          <a:p>
            <a:pPr lvl="0"/>
            <a:fld id="{7EB0A7FF-91ED-4B57-927B-EF20BE94FC56}" type="slidenum">
              <a:t>‹#›</a:t>
            </a:fld>
            <a:endParaRPr lang="en-US"/>
          </a:p>
        </p:txBody>
      </p:sp>
    </p:spTree>
    <p:extLst>
      <p:ext uri="{BB962C8B-B14F-4D97-AF65-F5344CB8AC3E}">
        <p14:creationId xmlns:p14="http://schemas.microsoft.com/office/powerpoint/2010/main" val="379406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6A0A2D2-277F-673C-67CE-735D0DC537C4}"/>
              </a:ext>
            </a:extLst>
          </p:cNvPr>
          <p:cNvSpPr/>
          <p:nvPr/>
        </p:nvSpPr>
        <p:spPr>
          <a:xfrm>
            <a:off x="447818" y="601199"/>
            <a:ext cx="3682718" cy="5815474"/>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3EDB94DA-3390-459C-55D1-53F94FD776EA}"/>
              </a:ext>
            </a:extLst>
          </p:cNvPr>
          <p:cNvSpPr txBox="1">
            <a:spLocks noGrp="1"/>
          </p:cNvSpPr>
          <p:nvPr>
            <p:ph type="title"/>
          </p:nvPr>
        </p:nvSpPr>
        <p:spPr>
          <a:xfrm>
            <a:off x="767858" y="933446"/>
            <a:ext cx="3031848" cy="1722418"/>
          </a:xfrm>
        </p:spPr>
        <p:txBody>
          <a:bodyPr/>
          <a:lstStyle>
            <a:lvl1pPr>
              <a:defRPr sz="2400">
                <a:solidFill>
                  <a:srgbClr val="FFFFFF"/>
                </a:solidFill>
              </a:defRPr>
            </a:lvl1pPr>
          </a:lstStyle>
          <a:p>
            <a:pPr lvl="0"/>
            <a:r>
              <a:rPr lang="en-US"/>
              <a:t>Click to edit Master title style</a:t>
            </a:r>
          </a:p>
        </p:txBody>
      </p:sp>
      <p:sp>
        <p:nvSpPr>
          <p:cNvPr id="4" name="Content Placeholder 2">
            <a:extLst>
              <a:ext uri="{FF2B5EF4-FFF2-40B4-BE49-F238E27FC236}">
                <a16:creationId xmlns:a16="http://schemas.microsoft.com/office/drawing/2014/main" id="{D9415EA5-B63A-D31A-6AE9-E1BA4DD2DCCF}"/>
              </a:ext>
            </a:extLst>
          </p:cNvPr>
          <p:cNvSpPr txBox="1">
            <a:spLocks noGrp="1"/>
          </p:cNvSpPr>
          <p:nvPr>
            <p:ph idx="1"/>
          </p:nvPr>
        </p:nvSpPr>
        <p:spPr>
          <a:xfrm>
            <a:off x="4900927" y="1179832"/>
            <a:ext cx="6650988" cy="4658218"/>
          </a:xfrm>
        </p:spPr>
        <p:txBody>
          <a:bodyPr/>
          <a:lstStyle>
            <a:lvl1pPr>
              <a:spcBef>
                <a:spcPts val="500"/>
              </a:spcBef>
              <a:defRPr sz="2000">
                <a:solidFill>
                  <a:srgbClr val="335B74"/>
                </a:solidFill>
              </a:defRPr>
            </a:lvl1pPr>
            <a:lvl2pPr>
              <a:spcBef>
                <a:spcPts val="400"/>
              </a:spcBef>
              <a:defRPr sz="1800">
                <a:solidFill>
                  <a:srgbClr val="335B74"/>
                </a:solidFill>
              </a:defRPr>
            </a:lvl2pPr>
            <a:lvl3pPr>
              <a:spcBef>
                <a:spcPts val="400"/>
              </a:spcBef>
              <a:defRPr sz="1600">
                <a:solidFill>
                  <a:srgbClr val="335B74"/>
                </a:solidFill>
              </a:defRPr>
            </a:lvl3pPr>
            <a:lvl4pPr>
              <a:defRPr sz="1400">
                <a:solidFill>
                  <a:srgbClr val="335B74"/>
                </a:solidFill>
              </a:defRPr>
            </a:lvl4pPr>
            <a:lvl5pPr>
              <a:defRPr sz="1400">
                <a:solidFill>
                  <a:srgbClr val="335B7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101F4438-2A2F-BA36-6D19-38CF95C8BA9D}"/>
              </a:ext>
            </a:extLst>
          </p:cNvPr>
          <p:cNvSpPr txBox="1">
            <a:spLocks noGrp="1"/>
          </p:cNvSpPr>
          <p:nvPr>
            <p:ph type="body" idx="2"/>
          </p:nvPr>
        </p:nvSpPr>
        <p:spPr>
          <a:xfrm>
            <a:off x="767858" y="2836651"/>
            <a:ext cx="3031848" cy="3001389"/>
          </a:xfrm>
        </p:spPr>
        <p:txBody>
          <a:bodyPr anchor="t"/>
          <a:lstStyle>
            <a:lvl1pPr marL="0" indent="0">
              <a:buNone/>
              <a:defRPr sz="1600">
                <a:solidFill>
                  <a:srgbClr val="FFFFFF"/>
                </a:solidFill>
              </a:defRPr>
            </a:lvl1pPr>
          </a:lstStyle>
          <a:p>
            <a:pPr lvl="0"/>
            <a:r>
              <a:rPr lang="en-US"/>
              <a:t>Click to edit Master text styles</a:t>
            </a:r>
          </a:p>
        </p:txBody>
      </p:sp>
      <p:sp>
        <p:nvSpPr>
          <p:cNvPr id="6" name="Date Placeholder 7">
            <a:extLst>
              <a:ext uri="{FF2B5EF4-FFF2-40B4-BE49-F238E27FC236}">
                <a16:creationId xmlns:a16="http://schemas.microsoft.com/office/drawing/2014/main" id="{45B0812A-B5E9-6B2E-64BD-9B7A5787F208}"/>
              </a:ext>
            </a:extLst>
          </p:cNvPr>
          <p:cNvSpPr txBox="1">
            <a:spLocks noGrp="1"/>
          </p:cNvSpPr>
          <p:nvPr>
            <p:ph type="dt" sz="half" idx="7"/>
          </p:nvPr>
        </p:nvSpPr>
        <p:spPr>
          <a:xfrm>
            <a:off x="7605951" y="6456916"/>
            <a:ext cx="2844798" cy="365129"/>
          </a:xfrm>
        </p:spPr>
        <p:txBody>
          <a:bodyPr/>
          <a:lstStyle>
            <a:lvl1pPr>
              <a:defRPr/>
            </a:lvl1pPr>
          </a:lstStyle>
          <a:p>
            <a:pPr lvl="0"/>
            <a:r>
              <a:rPr lang="en-US"/>
              <a:t>3/23/2021</a:t>
            </a:r>
          </a:p>
        </p:txBody>
      </p:sp>
      <p:sp>
        <p:nvSpPr>
          <p:cNvPr id="7" name="Footer Placeholder 9">
            <a:extLst>
              <a:ext uri="{FF2B5EF4-FFF2-40B4-BE49-F238E27FC236}">
                <a16:creationId xmlns:a16="http://schemas.microsoft.com/office/drawing/2014/main" id="{01C65832-AEBA-589B-F48A-DF0F883B7208}"/>
              </a:ext>
            </a:extLst>
          </p:cNvPr>
          <p:cNvSpPr txBox="1">
            <a:spLocks noGrp="1"/>
          </p:cNvSpPr>
          <p:nvPr>
            <p:ph type="ftr" sz="quarter" idx="9"/>
          </p:nvPr>
        </p:nvSpPr>
        <p:spPr>
          <a:xfrm>
            <a:off x="581192" y="6452591"/>
            <a:ext cx="6917207" cy="365129"/>
          </a:xfrm>
        </p:spPr>
        <p:txBody>
          <a:bodyPr/>
          <a:lstStyle>
            <a:lvl1pPr>
              <a:defRPr/>
            </a:lvl1pPr>
          </a:lstStyle>
          <a:p>
            <a:pPr lvl="0"/>
            <a:endParaRPr lang="en-US"/>
          </a:p>
        </p:txBody>
      </p:sp>
      <p:sp>
        <p:nvSpPr>
          <p:cNvPr id="8" name="Slide Number Placeholder 10">
            <a:extLst>
              <a:ext uri="{FF2B5EF4-FFF2-40B4-BE49-F238E27FC236}">
                <a16:creationId xmlns:a16="http://schemas.microsoft.com/office/drawing/2014/main" id="{7711BD97-47E9-7DAA-303E-CF4BA460AEC7}"/>
              </a:ext>
            </a:extLst>
          </p:cNvPr>
          <p:cNvSpPr txBox="1">
            <a:spLocks noGrp="1"/>
          </p:cNvSpPr>
          <p:nvPr>
            <p:ph type="sldNum" sz="quarter" idx="8"/>
          </p:nvPr>
        </p:nvSpPr>
        <p:spPr>
          <a:xfrm>
            <a:off x="10558302" y="6456916"/>
            <a:ext cx="1052510" cy="365129"/>
          </a:xfrm>
        </p:spPr>
        <p:txBody>
          <a:bodyPr/>
          <a:lstStyle>
            <a:lvl1pPr>
              <a:defRPr/>
            </a:lvl1pPr>
          </a:lstStyle>
          <a:p>
            <a:pPr lvl="0"/>
            <a:fld id="{B59C1158-F57A-4677-8EA5-9B4BC720E47E}" type="slidenum">
              <a:t>‹#›</a:t>
            </a:fld>
            <a:endParaRPr lang="en-US"/>
          </a:p>
        </p:txBody>
      </p:sp>
    </p:spTree>
    <p:extLst>
      <p:ext uri="{BB962C8B-B14F-4D97-AF65-F5344CB8AC3E}">
        <p14:creationId xmlns:p14="http://schemas.microsoft.com/office/powerpoint/2010/main" val="153670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CD81-F4BD-637B-5ED9-FFD898CE7508}"/>
              </a:ext>
            </a:extLst>
          </p:cNvPr>
          <p:cNvSpPr txBox="1">
            <a:spLocks noGrp="1"/>
          </p:cNvSpPr>
          <p:nvPr>
            <p:ph type="title"/>
          </p:nvPr>
        </p:nvSpPr>
        <p:spPr>
          <a:xfrm>
            <a:off x="581192" y="4693386"/>
            <a:ext cx="11029611" cy="566735"/>
          </a:xfrm>
        </p:spPr>
        <p:txBody>
          <a:bodyPr/>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48AB0D19-FC7A-FB51-2E50-546FC45880BE}"/>
              </a:ext>
            </a:extLst>
          </p:cNvPr>
          <p:cNvSpPr txBox="1">
            <a:spLocks noGrp="1"/>
          </p:cNvSpPr>
          <p:nvPr>
            <p:ph type="pic" idx="1"/>
          </p:nvPr>
        </p:nvSpPr>
        <p:spPr>
          <a:xfrm>
            <a:off x="447818" y="641351"/>
            <a:ext cx="11290855" cy="3651244"/>
          </a:xfrm>
        </p:spPr>
        <p:txBody>
          <a:bodyPr anchor="t" anchorCtr="1"/>
          <a:lstStyle>
            <a:lvl1pPr marL="0" indent="0" algn="ctr">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0E9B85E4-A34E-37DE-1CBA-4841EED70664}"/>
              </a:ext>
            </a:extLst>
          </p:cNvPr>
          <p:cNvSpPr txBox="1">
            <a:spLocks noGrp="1"/>
          </p:cNvSpPr>
          <p:nvPr>
            <p:ph type="body" idx="2"/>
          </p:nvPr>
        </p:nvSpPr>
        <p:spPr>
          <a:xfrm>
            <a:off x="581192" y="5260122"/>
            <a:ext cx="11029620" cy="998149"/>
          </a:xfrm>
        </p:spPr>
        <p:txBody>
          <a:bodyPr anchor="t"/>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60B908F5-C136-520D-F75A-94DDB750DF5A}"/>
              </a:ext>
            </a:extLst>
          </p:cNvPr>
          <p:cNvSpPr txBox="1">
            <a:spLocks noGrp="1"/>
          </p:cNvSpPr>
          <p:nvPr>
            <p:ph type="dt" sz="half" idx="7"/>
          </p:nvPr>
        </p:nvSpPr>
        <p:spPr/>
        <p:txBody>
          <a:bodyPr/>
          <a:lstStyle>
            <a:lvl1pPr>
              <a:defRPr/>
            </a:lvl1pPr>
          </a:lstStyle>
          <a:p>
            <a:pPr lvl="0"/>
            <a:r>
              <a:rPr lang="en-US"/>
              <a:t>3/23/2021</a:t>
            </a:r>
          </a:p>
        </p:txBody>
      </p:sp>
      <p:sp>
        <p:nvSpPr>
          <p:cNvPr id="6" name="Footer Placeholder 5">
            <a:extLst>
              <a:ext uri="{FF2B5EF4-FFF2-40B4-BE49-F238E27FC236}">
                <a16:creationId xmlns:a16="http://schemas.microsoft.com/office/drawing/2014/main" id="{07A00FD5-8C8F-409A-8855-0E93450CA606}"/>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13CAB0A8-902A-E5C9-6450-D1199980F848}"/>
              </a:ext>
            </a:extLst>
          </p:cNvPr>
          <p:cNvSpPr txBox="1">
            <a:spLocks noGrp="1"/>
          </p:cNvSpPr>
          <p:nvPr>
            <p:ph type="sldNum" sz="quarter" idx="8"/>
          </p:nvPr>
        </p:nvSpPr>
        <p:spPr/>
        <p:txBody>
          <a:bodyPr/>
          <a:lstStyle>
            <a:lvl1pPr>
              <a:defRPr/>
            </a:lvl1pPr>
          </a:lstStyle>
          <a:p>
            <a:pPr lvl="0"/>
            <a:fld id="{6B57E5C7-344A-4CEC-84F7-6E1A76C3C977}" type="slidenum">
              <a:t>‹#›</a:t>
            </a:fld>
            <a:endParaRPr lang="en-US"/>
          </a:p>
        </p:txBody>
      </p:sp>
    </p:spTree>
    <p:extLst>
      <p:ext uri="{BB962C8B-B14F-4D97-AF65-F5344CB8AC3E}">
        <p14:creationId xmlns:p14="http://schemas.microsoft.com/office/powerpoint/2010/main" val="233140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1C90A-0090-D65A-65E0-23CB3A571036}"/>
              </a:ext>
            </a:extLst>
          </p:cNvPr>
          <p:cNvSpPr txBox="1">
            <a:spLocks noGrp="1"/>
          </p:cNvSpPr>
          <p:nvPr>
            <p:ph type="title"/>
          </p:nvPr>
        </p:nvSpPr>
        <p:spPr>
          <a:xfrm>
            <a:off x="581192" y="705121"/>
            <a:ext cx="11029611" cy="1189552"/>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7B9C8B7A-B2D8-51D2-C713-1134AD62DCAA}"/>
              </a:ext>
            </a:extLst>
          </p:cNvPr>
          <p:cNvSpPr txBox="1">
            <a:spLocks noGrp="1"/>
          </p:cNvSpPr>
          <p:nvPr>
            <p:ph type="body" idx="1"/>
          </p:nvPr>
        </p:nvSpPr>
        <p:spPr>
          <a:xfrm>
            <a:off x="581192" y="2335999"/>
            <a:ext cx="11029611" cy="3652049"/>
          </a:xfrm>
          <a:prstGeom prst="rect">
            <a:avLst/>
          </a:prstGeom>
          <a:noFill/>
          <a:ln>
            <a:noFill/>
          </a:ln>
        </p:spPr>
        <p:txBody>
          <a:bodyPr vert="horz" wrap="square" lIns="91440" tIns="45720" rIns="91440" bIns="45720" anchor="ctr"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76E8E-CF4F-0E7F-8D54-FD76309009FA}"/>
              </a:ext>
            </a:extLst>
          </p:cNvPr>
          <p:cNvSpPr txBox="1">
            <a:spLocks noGrp="1"/>
          </p:cNvSpPr>
          <p:nvPr>
            <p:ph type="dt" sz="half" idx="2"/>
          </p:nvPr>
        </p:nvSpPr>
        <p:spPr>
          <a:xfrm>
            <a:off x="7605951" y="6423916"/>
            <a:ext cx="2844798"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404040"/>
                </a:solidFill>
                <a:uFillTx/>
                <a:latin typeface="Franklin Gothic Book"/>
              </a:defRPr>
            </a:lvl1pPr>
          </a:lstStyle>
          <a:p>
            <a:pPr lvl="0"/>
            <a:r>
              <a:rPr lang="en-US"/>
              <a:t>3/23/2021</a:t>
            </a:r>
          </a:p>
        </p:txBody>
      </p:sp>
      <p:sp>
        <p:nvSpPr>
          <p:cNvPr id="5" name="Footer Placeholder 4">
            <a:extLst>
              <a:ext uri="{FF2B5EF4-FFF2-40B4-BE49-F238E27FC236}">
                <a16:creationId xmlns:a16="http://schemas.microsoft.com/office/drawing/2014/main" id="{F916934F-AFD0-85F4-0022-2D47EEC9BAF8}"/>
              </a:ext>
            </a:extLst>
          </p:cNvPr>
          <p:cNvSpPr txBox="1">
            <a:spLocks noGrp="1"/>
          </p:cNvSpPr>
          <p:nvPr>
            <p:ph type="ftr" sz="quarter" idx="3"/>
          </p:nvPr>
        </p:nvSpPr>
        <p:spPr>
          <a:xfrm>
            <a:off x="581192" y="6423916"/>
            <a:ext cx="6917207"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900" b="0" i="0" u="none" strike="noStrike" kern="1200" cap="all" spc="0" baseline="0">
                <a:solidFill>
                  <a:srgbClr val="404040"/>
                </a:solidFill>
                <a:uFillTx/>
                <a:latin typeface="Franklin Gothic Book"/>
              </a:defRPr>
            </a:lvl1pPr>
          </a:lstStyle>
          <a:p>
            <a:pPr lvl="0"/>
            <a:endParaRPr lang="en-US"/>
          </a:p>
        </p:txBody>
      </p:sp>
      <p:sp>
        <p:nvSpPr>
          <p:cNvPr id="6" name="Slide Number Placeholder 5">
            <a:extLst>
              <a:ext uri="{FF2B5EF4-FFF2-40B4-BE49-F238E27FC236}">
                <a16:creationId xmlns:a16="http://schemas.microsoft.com/office/drawing/2014/main" id="{D52F70B8-B50A-1020-2BB5-BCF19F99EF80}"/>
              </a:ext>
            </a:extLst>
          </p:cNvPr>
          <p:cNvSpPr txBox="1">
            <a:spLocks noGrp="1"/>
          </p:cNvSpPr>
          <p:nvPr>
            <p:ph type="sldNum" sz="quarter" idx="4"/>
          </p:nvPr>
        </p:nvSpPr>
        <p:spPr>
          <a:xfrm>
            <a:off x="10558302" y="6423916"/>
            <a:ext cx="105251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404040"/>
                </a:solidFill>
                <a:uFillTx/>
                <a:latin typeface="Franklin Gothic Book"/>
              </a:defRPr>
            </a:lvl1pPr>
          </a:lstStyle>
          <a:p>
            <a:pPr lvl="0"/>
            <a:fld id="{7F91E3E6-5E5C-4A21-8992-66C4DC61228F}" type="slidenum">
              <a:t>‹#›</a:t>
            </a:fld>
            <a:endParaRPr lang="en-US"/>
          </a:p>
        </p:txBody>
      </p:sp>
      <p:sp>
        <p:nvSpPr>
          <p:cNvPr id="7" name="Rectangle 8">
            <a:extLst>
              <a:ext uri="{FF2B5EF4-FFF2-40B4-BE49-F238E27FC236}">
                <a16:creationId xmlns:a16="http://schemas.microsoft.com/office/drawing/2014/main" id="{152FD3A6-6A4B-A060-4A8A-55D7C8A647C4}"/>
              </a:ext>
            </a:extLst>
          </p:cNvPr>
          <p:cNvSpPr/>
          <p:nvPr/>
        </p:nvSpPr>
        <p:spPr>
          <a:xfrm>
            <a:off x="446538" y="457200"/>
            <a:ext cx="3703320" cy="94997"/>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8" name="Rectangle 9">
            <a:extLst>
              <a:ext uri="{FF2B5EF4-FFF2-40B4-BE49-F238E27FC236}">
                <a16:creationId xmlns:a16="http://schemas.microsoft.com/office/drawing/2014/main" id="{CE396EC7-5AE8-7942-042C-D4A1E5420583}"/>
              </a:ext>
            </a:extLst>
          </p:cNvPr>
          <p:cNvSpPr/>
          <p:nvPr/>
        </p:nvSpPr>
        <p:spPr>
          <a:xfrm>
            <a:off x="8042148" y="453642"/>
            <a:ext cx="3703320" cy="98554"/>
          </a:xfrm>
          <a:prstGeom prst="rect">
            <a:avLst/>
          </a:prstGeom>
          <a:solidFill>
            <a:srgbClr val="969FA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Rectangle 10">
            <a:extLst>
              <a:ext uri="{FF2B5EF4-FFF2-40B4-BE49-F238E27FC236}">
                <a16:creationId xmlns:a16="http://schemas.microsoft.com/office/drawing/2014/main" id="{7D0CB201-47F0-3861-84AD-9A034CAEA4B5}"/>
              </a:ext>
            </a:extLst>
          </p:cNvPr>
          <p:cNvSpPr/>
          <p:nvPr/>
        </p:nvSpPr>
        <p:spPr>
          <a:xfrm>
            <a:off x="4241828" y="457200"/>
            <a:ext cx="3703320" cy="91440"/>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457200" rtl="0" fontAlgn="auto" hangingPunct="1">
        <a:lnSpc>
          <a:spcPct val="100000"/>
        </a:lnSpc>
        <a:spcBef>
          <a:spcPts val="0"/>
        </a:spcBef>
        <a:spcAft>
          <a:spcPts val="0"/>
        </a:spcAft>
        <a:buNone/>
        <a:tabLst/>
        <a:defRPr lang="en-US" sz="2800" b="0" i="0" u="none" strike="noStrike" kern="1200" cap="all" spc="0" baseline="0">
          <a:solidFill>
            <a:srgbClr val="404040"/>
          </a:solidFill>
          <a:uFillTx/>
          <a:latin typeface="Franklin Gothic Demi"/>
        </a:defRPr>
      </a:lvl1pPr>
    </p:titleStyle>
    <p:bodyStyle>
      <a:lvl1pPr marL="306003" marR="0" lvl="0" indent="-306003" algn="l" defTabSz="457200" rtl="0" fontAlgn="auto" hangingPunct="1">
        <a:lnSpc>
          <a:spcPct val="110000"/>
        </a:lnSpc>
        <a:spcBef>
          <a:spcPts val="400"/>
        </a:spcBef>
        <a:spcAft>
          <a:spcPts val="600"/>
        </a:spcAft>
        <a:buClr>
          <a:srgbClr val="1CADE4"/>
        </a:buClr>
        <a:buSzPct val="92000"/>
        <a:buFont typeface="Wingdings 2" pitchFamily="18"/>
        <a:buChar char=""/>
        <a:tabLst/>
        <a:defRPr lang="en-US" sz="1700" b="0" i="0" u="none" strike="noStrike" kern="1200" cap="none" spc="0" baseline="0">
          <a:solidFill>
            <a:srgbClr val="404040"/>
          </a:solidFill>
          <a:uFillTx/>
          <a:latin typeface="Franklin Gothic Book"/>
        </a:defRPr>
      </a:lvl1pPr>
      <a:lvl2pPr marL="630003" marR="0" lvl="1" indent="-306003" algn="l" defTabSz="457200" rtl="0" fontAlgn="auto" hangingPunct="1">
        <a:lnSpc>
          <a:spcPct val="100000"/>
        </a:lnSpc>
        <a:spcBef>
          <a:spcPts val="300"/>
        </a:spcBef>
        <a:spcAft>
          <a:spcPts val="600"/>
        </a:spcAft>
        <a:buClr>
          <a:srgbClr val="1CADE4"/>
        </a:buClr>
        <a:buSzPct val="92000"/>
        <a:buFont typeface="Wingdings 2" pitchFamily="18"/>
        <a:buChar char=""/>
        <a:tabLst/>
        <a:defRPr lang="en-US" sz="1400" b="0" i="0" u="none" strike="noStrike" kern="1200" cap="none" spc="0" baseline="0">
          <a:solidFill>
            <a:srgbClr val="404040"/>
          </a:solidFill>
          <a:uFillTx/>
          <a:latin typeface="Franklin Gothic Book"/>
        </a:defRPr>
      </a:lvl2pPr>
      <a:lvl3pPr marL="899998" marR="0" lvl="2" indent="-270004" algn="l" defTabSz="457200" rtl="0" fontAlgn="auto" hangingPunct="1">
        <a:lnSpc>
          <a:spcPct val="100000"/>
        </a:lnSpc>
        <a:spcBef>
          <a:spcPts val="300"/>
        </a:spcBef>
        <a:spcAft>
          <a:spcPts val="600"/>
        </a:spcAft>
        <a:buClr>
          <a:srgbClr val="1CADE4"/>
        </a:buClr>
        <a:buSzPct val="92000"/>
        <a:buFont typeface="Wingdings 2" pitchFamily="18"/>
        <a:buChar char=""/>
        <a:tabLst/>
        <a:defRPr lang="en-US" sz="1300" b="0" i="0" u="none" strike="noStrike" kern="1200" cap="none" spc="0" baseline="0">
          <a:solidFill>
            <a:srgbClr val="404040"/>
          </a:solidFill>
          <a:uFillTx/>
          <a:latin typeface="Franklin Gothic Book"/>
        </a:defRPr>
      </a:lvl3pPr>
      <a:lvl4pPr marL="1242002" marR="0" lvl="3" indent="-234004" algn="l" defTabSz="457200" rtl="0" fontAlgn="auto" hangingPunct="1">
        <a:lnSpc>
          <a:spcPct val="100000"/>
        </a:lnSpc>
        <a:spcBef>
          <a:spcPts val="300"/>
        </a:spcBef>
        <a:spcAft>
          <a:spcPts val="600"/>
        </a:spcAft>
        <a:buClr>
          <a:srgbClr val="1CADE4"/>
        </a:buClr>
        <a:buSzPct val="92000"/>
        <a:buFont typeface="Wingdings 2" pitchFamily="18"/>
        <a:buChar char=""/>
        <a:tabLst/>
        <a:defRPr lang="en-US" sz="1100" b="0" i="0" u="none" strike="noStrike" kern="1200" cap="none" spc="0" baseline="0">
          <a:solidFill>
            <a:srgbClr val="404040"/>
          </a:solidFill>
          <a:uFillTx/>
          <a:latin typeface="Franklin Gothic Book"/>
        </a:defRPr>
      </a:lvl4pPr>
      <a:lvl5pPr marL="1602001" marR="0" lvl="4" indent="-234004" algn="l" defTabSz="457200" rtl="0" fontAlgn="auto" hangingPunct="1">
        <a:lnSpc>
          <a:spcPct val="100000"/>
        </a:lnSpc>
        <a:spcBef>
          <a:spcPts val="300"/>
        </a:spcBef>
        <a:spcAft>
          <a:spcPts val="600"/>
        </a:spcAft>
        <a:buClr>
          <a:srgbClr val="1CADE4"/>
        </a:buClr>
        <a:buSzPct val="92000"/>
        <a:buFont typeface="Wingdings 2" pitchFamily="18"/>
        <a:buChar char=""/>
        <a:tabLst/>
        <a:defRPr lang="en-US" sz="1100" b="0" i="0" u="none" strike="noStrike" kern="1200" cap="none" spc="0" baseline="0">
          <a:solidFill>
            <a:srgbClr val="404040"/>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yMtlvOcojU" TargetMode="External"/><Relationship Id="rId7" Type="http://schemas.openxmlformats.org/officeDocument/2006/relationships/hyperlink" Target="https://www.youtube.com/watch?v=APNI2CC0k6A"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youtube.com/watch?v=ho9rZjlsyYY" TargetMode="External"/><Relationship Id="rId5" Type="http://schemas.openxmlformats.org/officeDocument/2006/relationships/hyperlink" Target="https://www.youtube.com/watch?v=mGQLXRTl3Z0" TargetMode="External"/><Relationship Id="rId4" Type="http://schemas.openxmlformats.org/officeDocument/2006/relationships/hyperlink" Target="https://www.youtube.com/watch?v=rrVDATvUit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0E100B5C-DD31-9839-FA3D-00B76D3C4AFD}"/>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3" name="Title 1">
            <a:extLst>
              <a:ext uri="{FF2B5EF4-FFF2-40B4-BE49-F238E27FC236}">
                <a16:creationId xmlns:a16="http://schemas.microsoft.com/office/drawing/2014/main" id="{84F863CF-1D1C-3CCC-007E-833183632FA6}"/>
              </a:ext>
            </a:extLst>
          </p:cNvPr>
          <p:cNvSpPr txBox="1">
            <a:spLocks noGrp="1"/>
          </p:cNvSpPr>
          <p:nvPr>
            <p:ph type="ctrTitle"/>
          </p:nvPr>
        </p:nvSpPr>
        <p:spPr>
          <a:xfrm>
            <a:off x="581192" y="1020433"/>
            <a:ext cx="11128211" cy="1475009"/>
          </a:xfrm>
        </p:spPr>
        <p:txBody>
          <a:bodyPr anchor="ctr"/>
          <a:lstStyle/>
          <a:p>
            <a:pPr lvl="0"/>
            <a:r>
              <a:rPr lang="en-US"/>
              <a:t>J.S.Bach: BADINERIE from Orchestral Suite No.2</a:t>
            </a:r>
          </a:p>
        </p:txBody>
      </p:sp>
      <p:sp>
        <p:nvSpPr>
          <p:cNvPr id="4" name="Subtitle 2">
            <a:extLst>
              <a:ext uri="{FF2B5EF4-FFF2-40B4-BE49-F238E27FC236}">
                <a16:creationId xmlns:a16="http://schemas.microsoft.com/office/drawing/2014/main" id="{E522EFCC-C762-601B-FC99-5C2FBAAE8D96}"/>
              </a:ext>
            </a:extLst>
          </p:cNvPr>
          <p:cNvSpPr txBox="1">
            <a:spLocks noGrp="1"/>
          </p:cNvSpPr>
          <p:nvPr>
            <p:ph type="subTitle" idx="1"/>
          </p:nvPr>
        </p:nvSpPr>
        <p:spPr>
          <a:xfrm>
            <a:off x="581192" y="2495443"/>
            <a:ext cx="10993547" cy="468236"/>
          </a:xfrm>
        </p:spPr>
        <p:txBody>
          <a:bodyPr/>
          <a:lstStyle/>
          <a:p>
            <a:pPr lvl="0"/>
            <a:r>
              <a:rPr lang="en-US"/>
              <a:t>Musical Form and Structure – Set Work 1</a:t>
            </a:r>
          </a:p>
        </p:txBody>
      </p:sp>
      <p:sp>
        <p:nvSpPr>
          <p:cNvPr id="5" name="Rectangle 19">
            <a:extLst>
              <a:ext uri="{FF2B5EF4-FFF2-40B4-BE49-F238E27FC236}">
                <a16:creationId xmlns:a16="http://schemas.microsoft.com/office/drawing/2014/main" id="{AEF3C3DF-874C-7CB2-2987-0F2B6182727C}"/>
              </a:ext>
            </a:extLst>
          </p:cNvPr>
          <p:cNvSpPr>
            <a:spLocks noMove="1" noResize="1"/>
          </p:cNvSpPr>
          <p:nvPr/>
        </p:nvSpPr>
        <p:spPr>
          <a:xfrm>
            <a:off x="446538" y="457200"/>
            <a:ext cx="3703320" cy="94997"/>
          </a:xfrm>
          <a:prstGeom prst="rect">
            <a:avLst/>
          </a:prstGeom>
          <a:solidFill>
            <a:srgbClr val="465359"/>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Rectangle 21">
            <a:extLst>
              <a:ext uri="{FF2B5EF4-FFF2-40B4-BE49-F238E27FC236}">
                <a16:creationId xmlns:a16="http://schemas.microsoft.com/office/drawing/2014/main" id="{9A5CD3D0-E57A-3779-62CC-BD2E65700955}"/>
              </a:ext>
            </a:extLst>
          </p:cNvPr>
          <p:cNvSpPr>
            <a:spLocks noMove="1" noResize="1"/>
          </p:cNvSpPr>
          <p:nvPr/>
        </p:nvSpPr>
        <p:spPr>
          <a:xfrm>
            <a:off x="4241828" y="457200"/>
            <a:ext cx="3703320" cy="91440"/>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Rectangle 23">
            <a:extLst>
              <a:ext uri="{FF2B5EF4-FFF2-40B4-BE49-F238E27FC236}">
                <a16:creationId xmlns:a16="http://schemas.microsoft.com/office/drawing/2014/main" id="{B831AB14-A2DD-E62E-FBB1-BC1F8F92A861}"/>
              </a:ext>
            </a:extLst>
          </p:cNvPr>
          <p:cNvSpPr>
            <a:spLocks noMove="1" noResize="1"/>
          </p:cNvSpPr>
          <p:nvPr/>
        </p:nvSpPr>
        <p:spPr>
          <a:xfrm>
            <a:off x="8042148" y="453642"/>
            <a:ext cx="3703320" cy="98554"/>
          </a:xfrm>
          <a:prstGeom prst="rect">
            <a:avLst/>
          </a:prstGeom>
          <a:solidFill>
            <a:srgbClr val="969FA7"/>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8" name="Picture 5" descr="abstract image">
            <a:extLst>
              <a:ext uri="{FF2B5EF4-FFF2-40B4-BE49-F238E27FC236}">
                <a16:creationId xmlns:a16="http://schemas.microsoft.com/office/drawing/2014/main" id="{CE098678-1F2A-C344-0C39-C870AAA9F217}"/>
              </a:ext>
            </a:extLst>
          </p:cNvPr>
          <p:cNvPicPr>
            <a:picLocks noChangeAspect="1"/>
          </p:cNvPicPr>
          <p:nvPr/>
        </p:nvPicPr>
        <p:blipFill>
          <a:blip r:embed="rId2"/>
          <a:srcRect/>
          <a:stretch>
            <a:fillRect/>
          </a:stretch>
        </p:blipFill>
        <p:spPr>
          <a:xfrm>
            <a:off x="448732" y="3081866"/>
            <a:ext cx="11260671" cy="3310466"/>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8D18-974F-9B36-FE09-0F7C6478CB8E}"/>
              </a:ext>
            </a:extLst>
          </p:cNvPr>
          <p:cNvSpPr txBox="1">
            <a:spLocks noGrp="1"/>
          </p:cNvSpPr>
          <p:nvPr>
            <p:ph type="title"/>
          </p:nvPr>
        </p:nvSpPr>
        <p:spPr>
          <a:xfrm>
            <a:off x="599855" y="363885"/>
            <a:ext cx="11029611" cy="1188720"/>
          </a:xfrm>
        </p:spPr>
        <p:txBody>
          <a:bodyPr anchor="ctr"/>
          <a:lstStyle/>
          <a:p>
            <a:pPr lvl="0"/>
            <a:r>
              <a:rPr lang="en-GB"/>
              <a:t>Rhythmic awareness</a:t>
            </a:r>
          </a:p>
        </p:txBody>
      </p:sp>
      <p:graphicFrame>
        <p:nvGraphicFramePr>
          <p:cNvPr id="3" name="Table 5">
            <a:extLst>
              <a:ext uri="{FF2B5EF4-FFF2-40B4-BE49-F238E27FC236}">
                <a16:creationId xmlns:a16="http://schemas.microsoft.com/office/drawing/2014/main" id="{117CE7D8-3245-FB9D-8AF5-B6C0A2054F0C}"/>
              </a:ext>
            </a:extLst>
          </p:cNvPr>
          <p:cNvGraphicFramePr>
            <a:graphicFrameLocks noGrp="1"/>
          </p:cNvGraphicFramePr>
          <p:nvPr>
            <p:ph idx="1"/>
          </p:nvPr>
        </p:nvGraphicFramePr>
        <p:xfrm>
          <a:off x="466526" y="2982818"/>
          <a:ext cx="11144277" cy="3725896"/>
        </p:xfrm>
        <a:graphic>
          <a:graphicData uri="http://schemas.openxmlformats.org/drawingml/2006/table">
            <a:tbl>
              <a:tblPr firstRow="1" bandRow="1">
                <a:effectLst/>
                <a:tableStyleId>{5C22544A-7EE6-4342-B048-85BDC9FD1C3A}</a:tableStyleId>
              </a:tblPr>
              <a:tblGrid>
                <a:gridCol w="746452">
                  <a:extLst>
                    <a:ext uri="{9D8B030D-6E8A-4147-A177-3AD203B41FA5}">
                      <a16:colId xmlns:a16="http://schemas.microsoft.com/office/drawing/2014/main" val="2637853772"/>
                    </a:ext>
                  </a:extLst>
                </a:gridCol>
                <a:gridCol w="4394716">
                  <a:extLst>
                    <a:ext uri="{9D8B030D-6E8A-4147-A177-3AD203B41FA5}">
                      <a16:colId xmlns:a16="http://schemas.microsoft.com/office/drawing/2014/main" val="880455323"/>
                    </a:ext>
                  </a:extLst>
                </a:gridCol>
                <a:gridCol w="6003109">
                  <a:extLst>
                    <a:ext uri="{9D8B030D-6E8A-4147-A177-3AD203B41FA5}">
                      <a16:colId xmlns:a16="http://schemas.microsoft.com/office/drawing/2014/main" val="3913046533"/>
                    </a:ext>
                  </a:extLst>
                </a:gridCol>
              </a:tblGrid>
              <a:tr h="473631">
                <a:tc gridSpan="2">
                  <a:txBody>
                    <a:bodyPr/>
                    <a:lstStyle/>
                    <a:p>
                      <a:pPr lvl="0"/>
                      <a:r>
                        <a:rPr lang="en-GB"/>
                        <a:t>Motif/Idea</a:t>
                      </a:r>
                    </a:p>
                  </a:txBody>
                  <a:tcPr/>
                </a:tc>
                <a:tc hMerge="1">
                  <a:txBody>
                    <a:bodyPr/>
                    <a:lstStyle/>
                    <a:p>
                      <a:endParaRPr lang="en-GB"/>
                    </a:p>
                  </a:txBody>
                  <a:tcPr/>
                </a:tc>
                <a:tc>
                  <a:txBody>
                    <a:bodyPr/>
                    <a:lstStyle/>
                    <a:p>
                      <a:pPr lvl="0"/>
                      <a:r>
                        <a:rPr lang="en-GB"/>
                        <a:t>Rhythm</a:t>
                      </a:r>
                    </a:p>
                  </a:txBody>
                  <a:tcPr/>
                </a:tc>
                <a:extLst>
                  <a:ext uri="{0D108BD9-81ED-4DB2-BD59-A6C34878D82A}">
                    <a16:rowId xmlns:a16="http://schemas.microsoft.com/office/drawing/2014/main" val="756301411"/>
                  </a:ext>
                </a:extLst>
              </a:tr>
              <a:tr h="813066">
                <a:tc>
                  <a:txBody>
                    <a:bodyPr/>
                    <a:lstStyle/>
                    <a:p>
                      <a:pPr lvl="0" algn="ctr"/>
                      <a:r>
                        <a:rPr lang="en-GB"/>
                        <a:t>X</a:t>
                      </a:r>
                    </a:p>
                  </a:txBody>
                  <a:tcPr anchor="ctr"/>
                </a:tc>
                <a:tc>
                  <a:txBody>
                    <a:bodyPr/>
                    <a:lstStyle/>
                    <a:p>
                      <a:pPr lvl="0"/>
                      <a:endParaRPr lang="en-GB"/>
                    </a:p>
                  </a:txBody>
                  <a:tcPr/>
                </a:tc>
                <a:tc>
                  <a:txBody>
                    <a:bodyPr/>
                    <a:lstStyle/>
                    <a:p>
                      <a:pPr lvl="0"/>
                      <a:r>
                        <a:rPr lang="en-GB"/>
                        <a:t>Strawberry, Strawberry, Strawberry, Pie</a:t>
                      </a:r>
                    </a:p>
                  </a:txBody>
                  <a:tcPr/>
                </a:tc>
                <a:extLst>
                  <a:ext uri="{0D108BD9-81ED-4DB2-BD59-A6C34878D82A}">
                    <a16:rowId xmlns:a16="http://schemas.microsoft.com/office/drawing/2014/main" val="2276977233"/>
                  </a:ext>
                </a:extLst>
              </a:tr>
              <a:tr h="813066">
                <a:tc>
                  <a:txBody>
                    <a:bodyPr/>
                    <a:lstStyle/>
                    <a:p>
                      <a:pPr lvl="0" algn="ctr"/>
                      <a:r>
                        <a:rPr lang="en-GB"/>
                        <a:t>Y</a:t>
                      </a:r>
                    </a:p>
                  </a:txBody>
                  <a:tcPr anchor="ct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3992681639"/>
                  </a:ext>
                </a:extLst>
              </a:tr>
              <a:tr h="813066">
                <a:tc>
                  <a:txBody>
                    <a:bodyPr/>
                    <a:lstStyle/>
                    <a:p>
                      <a:pPr lvl="0" algn="ctr"/>
                      <a:r>
                        <a:rPr lang="en-GB"/>
                        <a:t>Y (B)</a:t>
                      </a:r>
                    </a:p>
                  </a:txBody>
                  <a:tcPr anchor="ct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839628014"/>
                  </a:ext>
                </a:extLst>
              </a:tr>
              <a:tr h="813066">
                <a:tc>
                  <a:txBody>
                    <a:bodyPr/>
                    <a:lstStyle/>
                    <a:p>
                      <a:pPr lvl="0" algn="ctr"/>
                      <a:r>
                        <a:rPr lang="en-GB"/>
                        <a:t>Y1</a:t>
                      </a:r>
                    </a:p>
                  </a:txBody>
                  <a:tcPr anchor="ct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559905634"/>
                  </a:ext>
                </a:extLst>
              </a:tr>
            </a:tbl>
          </a:graphicData>
        </a:graphic>
      </p:graphicFrame>
      <p:grpSp>
        <p:nvGrpSpPr>
          <p:cNvPr id="4" name="Group 7">
            <a:extLst>
              <a:ext uri="{FF2B5EF4-FFF2-40B4-BE49-F238E27FC236}">
                <a16:creationId xmlns:a16="http://schemas.microsoft.com/office/drawing/2014/main" id="{24D108A5-315A-20E4-C401-37D03CBD39FD}"/>
              </a:ext>
            </a:extLst>
          </p:cNvPr>
          <p:cNvGrpSpPr/>
          <p:nvPr/>
        </p:nvGrpSpPr>
        <p:grpSpPr>
          <a:xfrm>
            <a:off x="2184263" y="707434"/>
            <a:ext cx="8593934" cy="2157783"/>
            <a:chOff x="2184263" y="707434"/>
            <a:chExt cx="8593934" cy="2157783"/>
          </a:xfrm>
        </p:grpSpPr>
        <p:pic>
          <p:nvPicPr>
            <p:cNvPr id="5" name="Content Placeholder 2">
              <a:extLst>
                <a:ext uri="{FF2B5EF4-FFF2-40B4-BE49-F238E27FC236}">
                  <a16:creationId xmlns:a16="http://schemas.microsoft.com/office/drawing/2014/main" id="{E49B2DD8-CB15-4690-2280-0C5A79B0F72B}"/>
                </a:ext>
              </a:extLst>
            </p:cNvPr>
            <p:cNvPicPr>
              <a:picLocks noChangeAspect="1"/>
            </p:cNvPicPr>
            <p:nvPr/>
          </p:nvPicPr>
          <p:blipFill>
            <a:blip r:embed="rId2"/>
            <a:srcRect b="59153"/>
            <a:stretch>
              <a:fillRect/>
            </a:stretch>
          </p:blipFill>
          <p:spPr>
            <a:xfrm>
              <a:off x="2184263" y="1380936"/>
              <a:ext cx="4334722" cy="1484281"/>
            </a:xfrm>
            <a:prstGeom prst="rect">
              <a:avLst/>
            </a:prstGeom>
            <a:noFill/>
            <a:ln cap="flat">
              <a:noFill/>
            </a:ln>
          </p:spPr>
        </p:pic>
        <p:pic>
          <p:nvPicPr>
            <p:cNvPr id="6" name="Content Placeholder 2">
              <a:extLst>
                <a:ext uri="{FF2B5EF4-FFF2-40B4-BE49-F238E27FC236}">
                  <a16:creationId xmlns:a16="http://schemas.microsoft.com/office/drawing/2014/main" id="{7BB93DC6-59E9-8671-077B-A80198E2797A}"/>
                </a:ext>
              </a:extLst>
            </p:cNvPr>
            <p:cNvPicPr>
              <a:picLocks noChangeAspect="1"/>
            </p:cNvPicPr>
            <p:nvPr/>
          </p:nvPicPr>
          <p:blipFill>
            <a:blip r:embed="rId2"/>
            <a:srcRect t="40172" b="30043"/>
            <a:stretch>
              <a:fillRect/>
            </a:stretch>
          </p:blipFill>
          <p:spPr>
            <a:xfrm>
              <a:off x="6443475" y="1782860"/>
              <a:ext cx="4334722" cy="1082347"/>
            </a:xfrm>
            <a:prstGeom prst="rect">
              <a:avLst/>
            </a:prstGeom>
            <a:noFill/>
            <a:ln cap="flat">
              <a:noFill/>
            </a:ln>
          </p:spPr>
        </p:pic>
        <p:pic>
          <p:nvPicPr>
            <p:cNvPr id="7" name="Content Placeholder 2">
              <a:extLst>
                <a:ext uri="{FF2B5EF4-FFF2-40B4-BE49-F238E27FC236}">
                  <a16:creationId xmlns:a16="http://schemas.microsoft.com/office/drawing/2014/main" id="{4D05B1BF-4788-B7D2-DA9B-0BB17B6B4457}"/>
                </a:ext>
              </a:extLst>
            </p:cNvPr>
            <p:cNvPicPr>
              <a:picLocks noChangeAspect="1"/>
            </p:cNvPicPr>
            <p:nvPr/>
          </p:nvPicPr>
          <p:blipFill>
            <a:blip r:embed="rId2"/>
            <a:srcRect t="69314"/>
            <a:stretch>
              <a:fillRect/>
            </a:stretch>
          </p:blipFill>
          <p:spPr>
            <a:xfrm>
              <a:off x="6443475" y="707434"/>
              <a:ext cx="4334722" cy="1115055"/>
            </a:xfrm>
            <a:prstGeom prst="rect">
              <a:avLst/>
            </a:prstGeom>
            <a:noFill/>
            <a:ln cap="flat">
              <a:noFill/>
            </a:ln>
          </p:spPr>
        </p:pic>
      </p:grpSp>
      <p:pic>
        <p:nvPicPr>
          <p:cNvPr id="8" name="Picture 8">
            <a:extLst>
              <a:ext uri="{FF2B5EF4-FFF2-40B4-BE49-F238E27FC236}">
                <a16:creationId xmlns:a16="http://schemas.microsoft.com/office/drawing/2014/main" id="{D144BD9C-1D6F-49E5-CDAC-10F922907763}"/>
              </a:ext>
            </a:extLst>
          </p:cNvPr>
          <p:cNvPicPr>
            <a:picLocks noChangeAspect="1"/>
          </p:cNvPicPr>
          <p:nvPr/>
        </p:nvPicPr>
        <p:blipFill>
          <a:blip r:embed="rId3"/>
          <a:srcRect l="36964" t="37823" r="43827" b="53201"/>
          <a:stretch>
            <a:fillRect/>
          </a:stretch>
        </p:blipFill>
        <p:spPr>
          <a:xfrm>
            <a:off x="2106484" y="3538709"/>
            <a:ext cx="2234885" cy="587428"/>
          </a:xfrm>
          <a:prstGeom prst="rect">
            <a:avLst/>
          </a:prstGeom>
          <a:noFill/>
          <a:ln cap="flat">
            <a:noFill/>
          </a:ln>
        </p:spPr>
      </p:pic>
      <p:pic>
        <p:nvPicPr>
          <p:cNvPr id="9" name="Picture 9">
            <a:extLst>
              <a:ext uri="{FF2B5EF4-FFF2-40B4-BE49-F238E27FC236}">
                <a16:creationId xmlns:a16="http://schemas.microsoft.com/office/drawing/2014/main" id="{2E571B03-3AF9-B842-1DB9-D0DB29248ABD}"/>
              </a:ext>
            </a:extLst>
          </p:cNvPr>
          <p:cNvPicPr>
            <a:picLocks noChangeAspect="1"/>
          </p:cNvPicPr>
          <p:nvPr/>
        </p:nvPicPr>
        <p:blipFill>
          <a:blip r:embed="rId3"/>
          <a:srcRect l="36734" t="65250" r="42373" b="28013"/>
          <a:stretch>
            <a:fillRect/>
          </a:stretch>
        </p:blipFill>
        <p:spPr>
          <a:xfrm>
            <a:off x="1838163" y="4445602"/>
            <a:ext cx="2824910" cy="512338"/>
          </a:xfrm>
          <a:prstGeom prst="rect">
            <a:avLst/>
          </a:prstGeom>
          <a:noFill/>
          <a:ln cap="flat">
            <a:noFill/>
          </a:ln>
        </p:spPr>
      </p:pic>
      <p:pic>
        <p:nvPicPr>
          <p:cNvPr id="10" name="Picture 10">
            <a:extLst>
              <a:ext uri="{FF2B5EF4-FFF2-40B4-BE49-F238E27FC236}">
                <a16:creationId xmlns:a16="http://schemas.microsoft.com/office/drawing/2014/main" id="{3FE22C25-EAA1-F503-9332-6E421E72BC00}"/>
              </a:ext>
            </a:extLst>
          </p:cNvPr>
          <p:cNvPicPr>
            <a:picLocks noChangeAspect="1"/>
          </p:cNvPicPr>
          <p:nvPr/>
        </p:nvPicPr>
        <p:blipFill>
          <a:blip r:embed="rId4"/>
          <a:srcRect l="36653" t="53054" r="39240" b="39378"/>
          <a:stretch>
            <a:fillRect/>
          </a:stretch>
        </p:blipFill>
        <p:spPr>
          <a:xfrm>
            <a:off x="1838163" y="5183998"/>
            <a:ext cx="2904820" cy="512338"/>
          </a:xfrm>
          <a:prstGeom prst="rect">
            <a:avLst/>
          </a:prstGeom>
          <a:noFill/>
          <a:ln cap="flat">
            <a:noFill/>
          </a:ln>
        </p:spPr>
      </p:pic>
      <p:pic>
        <p:nvPicPr>
          <p:cNvPr id="11" name="Picture 11">
            <a:extLst>
              <a:ext uri="{FF2B5EF4-FFF2-40B4-BE49-F238E27FC236}">
                <a16:creationId xmlns:a16="http://schemas.microsoft.com/office/drawing/2014/main" id="{39AA41B1-13AE-D572-68C7-BDFC4519D91D}"/>
              </a:ext>
            </a:extLst>
          </p:cNvPr>
          <p:cNvPicPr>
            <a:picLocks noChangeAspect="1"/>
          </p:cNvPicPr>
          <p:nvPr/>
        </p:nvPicPr>
        <p:blipFill>
          <a:blip r:embed="rId5"/>
          <a:srcRect l="36653" t="35233" r="28364" b="56486"/>
          <a:stretch>
            <a:fillRect/>
          </a:stretch>
        </p:blipFill>
        <p:spPr>
          <a:xfrm>
            <a:off x="1251831" y="5989914"/>
            <a:ext cx="4264094" cy="566992"/>
          </a:xfrm>
          <a:prstGeom prst="rect">
            <a:avLst/>
          </a:prstGeom>
          <a:noFill/>
          <a:ln cap="flat">
            <a:noFill/>
          </a:ln>
        </p:spPr>
      </p:pic>
      <p:sp>
        <p:nvSpPr>
          <p:cNvPr id="12" name="Slide Number Placeholder 12">
            <a:extLst>
              <a:ext uri="{FF2B5EF4-FFF2-40B4-BE49-F238E27FC236}">
                <a16:creationId xmlns:a16="http://schemas.microsoft.com/office/drawing/2014/main" id="{2C1FAB0D-8C23-4A70-1168-7F704C33000A}"/>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BF6D37-3883-4202-917F-11B1A38627BB}" type="slidenum">
              <a:t>10</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10B8C-3DE0-45D7-530B-086FC2472C48}"/>
              </a:ext>
            </a:extLst>
          </p:cNvPr>
          <p:cNvSpPr txBox="1">
            <a:spLocks noGrp="1"/>
          </p:cNvSpPr>
          <p:nvPr>
            <p:ph type="title"/>
          </p:nvPr>
        </p:nvSpPr>
        <p:spPr/>
        <p:txBody>
          <a:bodyPr anchor="ctr"/>
          <a:lstStyle/>
          <a:p>
            <a:pPr lvl="0"/>
            <a:r>
              <a:rPr lang="en-GB"/>
              <a:t>Analysis: Melody</a:t>
            </a:r>
            <a:br>
              <a:rPr lang="en-GB"/>
            </a:br>
            <a:r>
              <a:rPr lang="en-GB"/>
              <a:t>The whole movement is based around 2 Motifs.</a:t>
            </a:r>
          </a:p>
        </p:txBody>
      </p:sp>
      <p:pic>
        <p:nvPicPr>
          <p:cNvPr id="3" name="Content Placeholder 4">
            <a:extLst>
              <a:ext uri="{FF2B5EF4-FFF2-40B4-BE49-F238E27FC236}">
                <a16:creationId xmlns:a16="http://schemas.microsoft.com/office/drawing/2014/main" id="{4ED83A52-9CEE-2A26-EB6C-82A4D9196F80}"/>
              </a:ext>
            </a:extLst>
          </p:cNvPr>
          <p:cNvPicPr>
            <a:picLocks noGrp="1" noChangeAspect="1"/>
          </p:cNvPicPr>
          <p:nvPr>
            <p:ph idx="1"/>
          </p:nvPr>
        </p:nvPicPr>
        <p:blipFill>
          <a:blip r:embed="rId3"/>
          <a:srcRect l="26173" t="48799" r="38676" b="27746"/>
          <a:stretch>
            <a:fillRect/>
          </a:stretch>
        </p:blipFill>
        <p:spPr>
          <a:xfrm>
            <a:off x="830576" y="1890878"/>
            <a:ext cx="6325837" cy="2374385"/>
          </a:xfrm>
        </p:spPr>
      </p:pic>
      <p:sp>
        <p:nvSpPr>
          <p:cNvPr id="4" name="TextBox 5">
            <a:extLst>
              <a:ext uri="{FF2B5EF4-FFF2-40B4-BE49-F238E27FC236}">
                <a16:creationId xmlns:a16="http://schemas.microsoft.com/office/drawing/2014/main" id="{FE822B9F-C1EE-56DA-28A9-6595F9A66A27}"/>
              </a:ext>
            </a:extLst>
          </p:cNvPr>
          <p:cNvSpPr txBox="1"/>
          <p:nvPr/>
        </p:nvSpPr>
        <p:spPr>
          <a:xfrm>
            <a:off x="6860121" y="2260753"/>
            <a:ext cx="5247887" cy="1477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Bars 0</a:t>
            </a:r>
            <a:r>
              <a:rPr lang="en-GB" sz="1800" b="0" i="0" u="none" strike="noStrike" kern="1200" cap="none" spc="0" baseline="30000">
                <a:solidFill>
                  <a:srgbClr val="000000"/>
                </a:solidFill>
                <a:uFillTx/>
                <a:latin typeface="Calibri"/>
              </a:rPr>
              <a:t>2</a:t>
            </a:r>
            <a:r>
              <a:rPr lang="en-GB" sz="1800" b="0" i="0" u="none" strike="noStrike" kern="1200" cap="none" spc="0" baseline="0">
                <a:solidFill>
                  <a:srgbClr val="000000"/>
                </a:solidFill>
                <a:uFillTx/>
                <a:latin typeface="Calibri"/>
              </a:rPr>
              <a:t> – 2</a:t>
            </a:r>
            <a:r>
              <a:rPr lang="en-GB" sz="1800" b="0" i="0" u="none" strike="noStrike" kern="1200" cap="none" spc="0" baseline="30000">
                <a:solidFill>
                  <a:srgbClr val="000000"/>
                </a:solidFill>
                <a:uFillTx/>
                <a:latin typeface="Calibri"/>
              </a:rPr>
              <a:t>1</a:t>
            </a:r>
            <a:r>
              <a:rPr lang="en-GB" sz="1800" b="0"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 movement opens with the first statement of </a:t>
            </a:r>
            <a:r>
              <a:rPr lang="en-GB" sz="1800" b="1" i="0" u="none" strike="noStrike" kern="1200" cap="none" spc="0" baseline="0">
                <a:solidFill>
                  <a:srgbClr val="000000"/>
                </a:solidFill>
                <a:uFillTx/>
                <a:latin typeface="Calibri"/>
              </a:rPr>
              <a:t>Motif X</a:t>
            </a:r>
            <a:r>
              <a:rPr lang="en-GB" sz="1800" b="0" i="0" u="none" strike="noStrike" kern="1200" cap="none" spc="0" baseline="0">
                <a:solidFill>
                  <a:srgbClr val="000000"/>
                </a:solidFill>
                <a:uFillTx/>
                <a:latin typeface="Calibri"/>
              </a:rPr>
              <a:t> played by the flute. It is a descending B minor arpeggio with a quaver and semiquaver rhythm.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 </a:t>
            </a:r>
          </a:p>
        </p:txBody>
      </p:sp>
      <p:pic>
        <p:nvPicPr>
          <p:cNvPr id="5" name="Picture 7">
            <a:extLst>
              <a:ext uri="{FF2B5EF4-FFF2-40B4-BE49-F238E27FC236}">
                <a16:creationId xmlns:a16="http://schemas.microsoft.com/office/drawing/2014/main" id="{274883C8-A522-61B6-BD2D-65DF54AA513A}"/>
              </a:ext>
            </a:extLst>
          </p:cNvPr>
          <p:cNvPicPr>
            <a:picLocks noChangeAspect="1"/>
          </p:cNvPicPr>
          <p:nvPr/>
        </p:nvPicPr>
        <p:blipFill>
          <a:blip r:embed="rId4"/>
          <a:srcRect l="27250" t="42889" r="38125" b="37806"/>
          <a:stretch>
            <a:fillRect/>
          </a:stretch>
        </p:blipFill>
        <p:spPr>
          <a:xfrm>
            <a:off x="542934" y="4265264"/>
            <a:ext cx="6317196" cy="1981203"/>
          </a:xfrm>
          <a:prstGeom prst="rect">
            <a:avLst/>
          </a:prstGeom>
          <a:noFill/>
          <a:ln cap="flat">
            <a:noFill/>
          </a:ln>
        </p:spPr>
      </p:pic>
      <p:sp>
        <p:nvSpPr>
          <p:cNvPr id="6" name="TextBox 9">
            <a:extLst>
              <a:ext uri="{FF2B5EF4-FFF2-40B4-BE49-F238E27FC236}">
                <a16:creationId xmlns:a16="http://schemas.microsoft.com/office/drawing/2014/main" id="{45635AEA-46F2-0D35-8C6B-C459382A2AFA}"/>
              </a:ext>
            </a:extLst>
          </p:cNvPr>
          <p:cNvSpPr txBox="1"/>
          <p:nvPr/>
        </p:nvSpPr>
        <p:spPr>
          <a:xfrm>
            <a:off x="6860121" y="4518955"/>
            <a:ext cx="5157700"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Bars 2</a:t>
            </a:r>
            <a:r>
              <a:rPr lang="en-GB" sz="1800" b="0" i="0" u="none" strike="noStrike" kern="1200" cap="none" spc="0" baseline="30000">
                <a:solidFill>
                  <a:srgbClr val="000000"/>
                </a:solidFill>
                <a:uFillTx/>
                <a:latin typeface="Calibri"/>
              </a:rPr>
              <a:t>2</a:t>
            </a:r>
            <a:r>
              <a:rPr lang="en-GB" sz="1800" b="0" i="0" u="none" strike="noStrike" kern="1200" cap="none" spc="0" baseline="0">
                <a:solidFill>
                  <a:srgbClr val="000000"/>
                </a:solidFill>
                <a:uFillTx/>
                <a:latin typeface="Calibri"/>
              </a:rPr>
              <a:t> – 4</a:t>
            </a:r>
            <a:r>
              <a:rPr lang="en-GB" sz="1800" b="0" i="0" u="none" strike="noStrike" kern="1200" cap="none" spc="0" baseline="30000">
                <a:solidFill>
                  <a:srgbClr val="000000"/>
                </a:solidFill>
                <a:uFillTx/>
                <a:latin typeface="Calibri"/>
              </a:rPr>
              <a:t>1</a:t>
            </a:r>
            <a:r>
              <a:rPr lang="en-GB" sz="1800" b="0"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 flute then plays </a:t>
            </a:r>
            <a:r>
              <a:rPr lang="en-GB" sz="1800" b="1" i="0" u="none" strike="noStrike" kern="1200" cap="none" spc="0" baseline="0">
                <a:solidFill>
                  <a:srgbClr val="000000"/>
                </a:solidFill>
                <a:uFillTx/>
                <a:latin typeface="Calibri"/>
              </a:rPr>
              <a:t>Motif Y </a:t>
            </a:r>
            <a:r>
              <a:rPr lang="en-GB" sz="1800" b="0" i="0" u="none" strike="noStrike" kern="1200" cap="none" spc="0" baseline="0">
                <a:solidFill>
                  <a:srgbClr val="000000"/>
                </a:solidFill>
                <a:uFillTx/>
                <a:latin typeface="Calibri"/>
              </a:rPr>
              <a:t>– an ascending idea using arpeggios and conjunct movement with a semi-quaver/quaver idea. Going from B minor arpeggio then to A# dim (The top of F#7) Creating a V – I (perfect Cadence) </a:t>
            </a:r>
          </a:p>
        </p:txBody>
      </p:sp>
      <p:sp>
        <p:nvSpPr>
          <p:cNvPr id="7" name="Rectangle 6">
            <a:extLst>
              <a:ext uri="{FF2B5EF4-FFF2-40B4-BE49-F238E27FC236}">
                <a16:creationId xmlns:a16="http://schemas.microsoft.com/office/drawing/2014/main" id="{C7940F63-2525-AA97-8C6D-B9A9B961CB03}"/>
              </a:ext>
            </a:extLst>
          </p:cNvPr>
          <p:cNvSpPr/>
          <p:nvPr/>
        </p:nvSpPr>
        <p:spPr>
          <a:xfrm>
            <a:off x="4198211" y="3738085"/>
            <a:ext cx="597724" cy="460693"/>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7">
            <a:extLst>
              <a:ext uri="{FF2B5EF4-FFF2-40B4-BE49-F238E27FC236}">
                <a16:creationId xmlns:a16="http://schemas.microsoft.com/office/drawing/2014/main" id="{13FB333E-88B0-0F03-C71C-51FAF2BBE80F}"/>
              </a:ext>
            </a:extLst>
          </p:cNvPr>
          <p:cNvSpPr/>
          <p:nvPr/>
        </p:nvSpPr>
        <p:spPr>
          <a:xfrm>
            <a:off x="4105473" y="5784979"/>
            <a:ext cx="636605" cy="461488"/>
          </a:xfrm>
          <a:prstGeom prst="rect">
            <a:avLst/>
          </a:prstGeom>
          <a:solidFill>
            <a:srgbClr val="FAA4E8">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Slide Number Placeholder 9">
            <a:extLst>
              <a:ext uri="{FF2B5EF4-FFF2-40B4-BE49-F238E27FC236}">
                <a16:creationId xmlns:a16="http://schemas.microsoft.com/office/drawing/2014/main" id="{E4635F6A-D721-5B66-065F-B46E0448703C}"/>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30D827-124B-4F9C-9080-EC8E70A8CF58}" type="slidenum">
              <a:t>11</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CD7E-1297-33D1-440F-7466190E246D}"/>
              </a:ext>
            </a:extLst>
          </p:cNvPr>
          <p:cNvSpPr txBox="1">
            <a:spLocks noGrp="1"/>
          </p:cNvSpPr>
          <p:nvPr>
            <p:ph type="title"/>
          </p:nvPr>
        </p:nvSpPr>
        <p:spPr/>
        <p:txBody>
          <a:bodyPr anchor="ctr"/>
          <a:lstStyle/>
          <a:p>
            <a:pPr lvl="0"/>
            <a:r>
              <a:rPr lang="en-GB"/>
              <a:t>Clef Revision</a:t>
            </a:r>
          </a:p>
        </p:txBody>
      </p:sp>
      <p:pic>
        <p:nvPicPr>
          <p:cNvPr id="3" name="Content Placeholder 4">
            <a:extLst>
              <a:ext uri="{FF2B5EF4-FFF2-40B4-BE49-F238E27FC236}">
                <a16:creationId xmlns:a16="http://schemas.microsoft.com/office/drawing/2014/main" id="{3B96E95C-AB56-9858-D052-EE36BBD72E41}"/>
              </a:ext>
            </a:extLst>
          </p:cNvPr>
          <p:cNvPicPr>
            <a:picLocks noGrp="1" noChangeAspect="1"/>
          </p:cNvPicPr>
          <p:nvPr>
            <p:ph idx="1"/>
          </p:nvPr>
        </p:nvPicPr>
        <p:blipFill>
          <a:blip r:embed="rId2"/>
          <a:stretch>
            <a:fillRect/>
          </a:stretch>
        </p:blipFill>
        <p:spPr>
          <a:xfrm>
            <a:off x="581192" y="1890878"/>
            <a:ext cx="5943600" cy="1400175"/>
          </a:xfrm>
        </p:spPr>
      </p:pic>
      <p:pic>
        <p:nvPicPr>
          <p:cNvPr id="4" name="Picture 6">
            <a:extLst>
              <a:ext uri="{FF2B5EF4-FFF2-40B4-BE49-F238E27FC236}">
                <a16:creationId xmlns:a16="http://schemas.microsoft.com/office/drawing/2014/main" id="{E44DB44D-75E8-99D6-8D07-67B982FB23DE}"/>
              </a:ext>
            </a:extLst>
          </p:cNvPr>
          <p:cNvPicPr>
            <a:picLocks noChangeAspect="1"/>
          </p:cNvPicPr>
          <p:nvPr/>
        </p:nvPicPr>
        <p:blipFill>
          <a:blip r:embed="rId3"/>
          <a:stretch>
            <a:fillRect/>
          </a:stretch>
        </p:blipFill>
        <p:spPr>
          <a:xfrm>
            <a:off x="6422151" y="1890878"/>
            <a:ext cx="5943600" cy="1400175"/>
          </a:xfrm>
          <a:prstGeom prst="rect">
            <a:avLst/>
          </a:prstGeom>
          <a:noFill/>
          <a:ln cap="flat">
            <a:noFill/>
          </a:ln>
        </p:spPr>
      </p:pic>
      <p:pic>
        <p:nvPicPr>
          <p:cNvPr id="5" name="Picture 2" descr="See the source image">
            <a:extLst>
              <a:ext uri="{FF2B5EF4-FFF2-40B4-BE49-F238E27FC236}">
                <a16:creationId xmlns:a16="http://schemas.microsoft.com/office/drawing/2014/main" id="{0F27D60A-29C0-15AB-08C2-B6E7DE59B70E}"/>
              </a:ext>
            </a:extLst>
          </p:cNvPr>
          <p:cNvPicPr>
            <a:picLocks noChangeAspect="1"/>
          </p:cNvPicPr>
          <p:nvPr/>
        </p:nvPicPr>
        <p:blipFill>
          <a:blip r:embed="rId4"/>
          <a:srcRect/>
          <a:stretch>
            <a:fillRect/>
          </a:stretch>
        </p:blipFill>
        <p:spPr>
          <a:xfrm>
            <a:off x="1486256" y="3429000"/>
            <a:ext cx="8637449" cy="2880277"/>
          </a:xfrm>
          <a:prstGeom prst="rect">
            <a:avLst/>
          </a:prstGeom>
          <a:noFill/>
          <a:ln cap="flat">
            <a:noFill/>
          </a:ln>
        </p:spPr>
      </p:pic>
      <p:sp>
        <p:nvSpPr>
          <p:cNvPr id="6" name="Slide Number Placeholder 6">
            <a:extLst>
              <a:ext uri="{FF2B5EF4-FFF2-40B4-BE49-F238E27FC236}">
                <a16:creationId xmlns:a16="http://schemas.microsoft.com/office/drawing/2014/main" id="{C9F71A68-0FEB-9816-BB36-703C68472AC9}"/>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9AFFB8-CC14-4173-94B7-3CA75871750B}" type="slidenum">
              <a:t>12</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250A739-8275-4217-BB90-29131016DD65}"/>
              </a:ext>
            </a:extLst>
          </p:cNvPr>
          <p:cNvPicPr>
            <a:picLocks noChangeAspect="1"/>
          </p:cNvPicPr>
          <p:nvPr/>
        </p:nvPicPr>
        <p:blipFill>
          <a:blip r:embed="rId3"/>
          <a:srcRect l="25255" t="21737" r="21633" b="18231"/>
          <a:stretch>
            <a:fillRect/>
          </a:stretch>
        </p:blipFill>
        <p:spPr>
          <a:xfrm>
            <a:off x="130622" y="1352937"/>
            <a:ext cx="8658810" cy="5505062"/>
          </a:xfrm>
          <a:prstGeom prst="rect">
            <a:avLst/>
          </a:prstGeom>
          <a:noFill/>
          <a:ln cap="flat">
            <a:noFill/>
          </a:ln>
        </p:spPr>
      </p:pic>
      <p:sp>
        <p:nvSpPr>
          <p:cNvPr id="3" name="Rectangle 2">
            <a:extLst>
              <a:ext uri="{FF2B5EF4-FFF2-40B4-BE49-F238E27FC236}">
                <a16:creationId xmlns:a16="http://schemas.microsoft.com/office/drawing/2014/main" id="{F7F525B2-682B-0568-AAA3-366861315CF0}"/>
              </a:ext>
            </a:extLst>
          </p:cNvPr>
          <p:cNvSpPr/>
          <p:nvPr/>
        </p:nvSpPr>
        <p:spPr>
          <a:xfrm>
            <a:off x="2099380" y="1688841"/>
            <a:ext cx="2267337" cy="1138327"/>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4">
            <a:extLst>
              <a:ext uri="{FF2B5EF4-FFF2-40B4-BE49-F238E27FC236}">
                <a16:creationId xmlns:a16="http://schemas.microsoft.com/office/drawing/2014/main" id="{EED221DB-D756-F52D-21A2-66B48C80DDDD}"/>
              </a:ext>
            </a:extLst>
          </p:cNvPr>
          <p:cNvSpPr/>
          <p:nvPr/>
        </p:nvSpPr>
        <p:spPr>
          <a:xfrm>
            <a:off x="4460031" y="1670179"/>
            <a:ext cx="3377683" cy="1175662"/>
          </a:xfrm>
          <a:prstGeom prst="rect">
            <a:avLst/>
          </a:prstGeom>
          <a:solidFill>
            <a:srgbClr val="FAA4E8">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graphicFrame>
        <p:nvGraphicFramePr>
          <p:cNvPr id="5" name="Table 6">
            <a:extLst>
              <a:ext uri="{FF2B5EF4-FFF2-40B4-BE49-F238E27FC236}">
                <a16:creationId xmlns:a16="http://schemas.microsoft.com/office/drawing/2014/main" id="{3355A948-C368-8840-BA6C-333A9DCE2657}"/>
              </a:ext>
            </a:extLst>
          </p:cNvPr>
          <p:cNvGraphicFramePr>
            <a:graphicFrameLocks noGrp="1"/>
          </p:cNvGraphicFramePr>
          <p:nvPr/>
        </p:nvGraphicFramePr>
        <p:xfrm>
          <a:off x="8881192" y="5262463"/>
          <a:ext cx="3158410" cy="1250295"/>
        </p:xfrm>
        <a:graphic>
          <a:graphicData uri="http://schemas.openxmlformats.org/drawingml/2006/table">
            <a:tbl>
              <a:tblPr firstRow="1" bandRow="1">
                <a:effectLst/>
                <a:tableStyleId>{5C22544A-7EE6-4342-B048-85BDC9FD1C3A}</a:tableStyleId>
              </a:tblPr>
              <a:tblGrid>
                <a:gridCol w="789602">
                  <a:extLst>
                    <a:ext uri="{9D8B030D-6E8A-4147-A177-3AD203B41FA5}">
                      <a16:colId xmlns:a16="http://schemas.microsoft.com/office/drawing/2014/main" val="3162875423"/>
                    </a:ext>
                  </a:extLst>
                </a:gridCol>
                <a:gridCol w="789602">
                  <a:extLst>
                    <a:ext uri="{9D8B030D-6E8A-4147-A177-3AD203B41FA5}">
                      <a16:colId xmlns:a16="http://schemas.microsoft.com/office/drawing/2014/main" val="2200400664"/>
                    </a:ext>
                  </a:extLst>
                </a:gridCol>
                <a:gridCol w="789602">
                  <a:extLst>
                    <a:ext uri="{9D8B030D-6E8A-4147-A177-3AD203B41FA5}">
                      <a16:colId xmlns:a16="http://schemas.microsoft.com/office/drawing/2014/main" val="1084443918"/>
                    </a:ext>
                  </a:extLst>
                </a:gridCol>
                <a:gridCol w="789602">
                  <a:extLst>
                    <a:ext uri="{9D8B030D-6E8A-4147-A177-3AD203B41FA5}">
                      <a16:colId xmlns:a16="http://schemas.microsoft.com/office/drawing/2014/main" val="3021618027"/>
                    </a:ext>
                  </a:extLst>
                </a:gridCol>
              </a:tblGrid>
              <a:tr h="416765">
                <a:tc gridSpan="4">
                  <a:txBody>
                    <a:bodyPr/>
                    <a:lstStyle/>
                    <a:p>
                      <a:pPr lvl="0" algn="ctr"/>
                      <a:r>
                        <a:rPr lang="en-GB" sz="1400">
                          <a:latin typeface="Academico" pitchFamily="18"/>
                        </a:rPr>
                        <a:t>Simplified Chord Progression</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87776331"/>
                  </a:ext>
                </a:extLst>
              </a:tr>
              <a:tr h="416765">
                <a:tc>
                  <a:txBody>
                    <a:bodyPr/>
                    <a:lstStyle/>
                    <a:p>
                      <a:pPr lvl="0" algn="ctr"/>
                      <a:r>
                        <a:rPr lang="en-GB" sz="1400">
                          <a:latin typeface="Academico" pitchFamily="18"/>
                        </a:rPr>
                        <a:t>i</a:t>
                      </a:r>
                    </a:p>
                  </a:txBody>
                  <a:tcPr/>
                </a:tc>
                <a:tc>
                  <a:txBody>
                    <a:bodyPr/>
                    <a:lstStyle/>
                    <a:p>
                      <a:pPr lvl="0" algn="ctr"/>
                      <a:r>
                        <a:rPr lang="en-GB" sz="1400">
                          <a:latin typeface="Academico" pitchFamily="18"/>
                        </a:rPr>
                        <a:t>ii</a:t>
                      </a:r>
                    </a:p>
                  </a:txBody>
                  <a:tcPr/>
                </a:tc>
                <a:tc>
                  <a:txBody>
                    <a:bodyPr/>
                    <a:lstStyle/>
                    <a:p>
                      <a:pPr lvl="0" algn="ctr"/>
                      <a:r>
                        <a:rPr lang="en-GB" sz="1400">
                          <a:latin typeface="Academico" pitchFamily="18"/>
                        </a:rPr>
                        <a:t>V</a:t>
                      </a:r>
                    </a:p>
                  </a:txBody>
                  <a:tcPr/>
                </a:tc>
                <a:tc>
                  <a:txBody>
                    <a:bodyPr/>
                    <a:lstStyle/>
                    <a:p>
                      <a:pPr lvl="0" algn="ctr"/>
                      <a:r>
                        <a:rPr lang="en-GB" sz="1400">
                          <a:latin typeface="Academico" pitchFamily="18"/>
                        </a:rPr>
                        <a:t>i</a:t>
                      </a:r>
                    </a:p>
                  </a:txBody>
                  <a:tcPr/>
                </a:tc>
                <a:extLst>
                  <a:ext uri="{0D108BD9-81ED-4DB2-BD59-A6C34878D82A}">
                    <a16:rowId xmlns:a16="http://schemas.microsoft.com/office/drawing/2014/main" val="2902957255"/>
                  </a:ext>
                </a:extLst>
              </a:tr>
              <a:tr h="416765">
                <a:tc>
                  <a:txBody>
                    <a:bodyPr/>
                    <a:lstStyle/>
                    <a:p>
                      <a:pPr lvl="0" algn="ctr"/>
                      <a:r>
                        <a:rPr lang="en-GB" sz="1400">
                          <a:latin typeface="Academico" pitchFamily="18"/>
                        </a:rPr>
                        <a:t>Bm</a:t>
                      </a:r>
                    </a:p>
                  </a:txBody>
                  <a:tcPr/>
                </a:tc>
                <a:tc>
                  <a:txBody>
                    <a:bodyPr/>
                    <a:lstStyle/>
                    <a:p>
                      <a:pPr lvl="0" algn="ctr"/>
                      <a:endParaRPr lang="en-GB" sz="1400">
                        <a:latin typeface="Academico" pitchFamily="18"/>
                      </a:endParaRPr>
                    </a:p>
                  </a:txBody>
                  <a:tcPr/>
                </a:tc>
                <a:tc>
                  <a:txBody>
                    <a:bodyPr/>
                    <a:lstStyle/>
                    <a:p>
                      <a:pPr lvl="0" algn="ctr"/>
                      <a:endParaRPr lang="en-GB" sz="1400">
                        <a:latin typeface="Academico" pitchFamily="18"/>
                      </a:endParaRPr>
                    </a:p>
                  </a:txBody>
                  <a:tcPr/>
                </a:tc>
                <a:tc>
                  <a:txBody>
                    <a:bodyPr/>
                    <a:lstStyle/>
                    <a:p>
                      <a:pPr lvl="0" algn="ctr"/>
                      <a:endParaRPr lang="en-GB" sz="1400">
                        <a:latin typeface="Academico" pitchFamily="18"/>
                      </a:endParaRPr>
                    </a:p>
                  </a:txBody>
                  <a:tcPr/>
                </a:tc>
                <a:extLst>
                  <a:ext uri="{0D108BD9-81ED-4DB2-BD59-A6C34878D82A}">
                    <a16:rowId xmlns:a16="http://schemas.microsoft.com/office/drawing/2014/main" val="1897523721"/>
                  </a:ext>
                </a:extLst>
              </a:tr>
            </a:tbl>
          </a:graphicData>
        </a:graphic>
      </p:graphicFrame>
      <p:sp>
        <p:nvSpPr>
          <p:cNvPr id="6" name="Rectangle 6">
            <a:extLst>
              <a:ext uri="{FF2B5EF4-FFF2-40B4-BE49-F238E27FC236}">
                <a16:creationId xmlns:a16="http://schemas.microsoft.com/office/drawing/2014/main" id="{1E0D232C-DC9A-F987-2E14-A70D214F198D}"/>
              </a:ext>
            </a:extLst>
          </p:cNvPr>
          <p:cNvSpPr/>
          <p:nvPr/>
        </p:nvSpPr>
        <p:spPr>
          <a:xfrm>
            <a:off x="6008915" y="5980925"/>
            <a:ext cx="1558210" cy="793104"/>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8">
            <a:extLst>
              <a:ext uri="{FF2B5EF4-FFF2-40B4-BE49-F238E27FC236}">
                <a16:creationId xmlns:a16="http://schemas.microsoft.com/office/drawing/2014/main" id="{55098E55-E592-0ECB-4A61-5C4C886BFFE2}"/>
              </a:ext>
            </a:extLst>
          </p:cNvPr>
          <p:cNvSpPr/>
          <p:nvPr/>
        </p:nvSpPr>
        <p:spPr>
          <a:xfrm>
            <a:off x="1981203" y="5206483"/>
            <a:ext cx="659364" cy="298579"/>
          </a:xfrm>
          <a:prstGeom prst="rect">
            <a:avLst/>
          </a:prstGeom>
          <a:solidFill>
            <a:srgbClr val="7030A0">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7">
            <a:extLst>
              <a:ext uri="{FF2B5EF4-FFF2-40B4-BE49-F238E27FC236}">
                <a16:creationId xmlns:a16="http://schemas.microsoft.com/office/drawing/2014/main" id="{12773131-51F4-0838-77E6-17AB3390D489}"/>
              </a:ext>
            </a:extLst>
          </p:cNvPr>
          <p:cNvSpPr/>
          <p:nvPr/>
        </p:nvSpPr>
        <p:spPr>
          <a:xfrm>
            <a:off x="8843866" y="1371600"/>
            <a:ext cx="3158419" cy="3732242"/>
          </a:xfrm>
          <a:prstGeom prst="rect">
            <a:avLst/>
          </a:prstGeom>
          <a:solidFill>
            <a:srgbClr val="FFFFFF"/>
          </a:solidFill>
          <a:ln w="12701" cap="flat">
            <a:solidFill>
              <a:srgbClr val="000000"/>
            </a:solidFill>
            <a:prstDash val="solid"/>
            <a:miter/>
          </a:ln>
        </p:spPr>
        <p:txBody>
          <a:bodyPr vert="horz" wrap="square" lIns="91440" tIns="45720" rIns="91440" bIns="45720" anchor="t" anchorCtr="1" compatLnSpc="1">
            <a:noAutofit/>
          </a:bodyPr>
          <a:lstStyle/>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sng" strike="noStrike" kern="1200" cap="none" spc="0" baseline="0">
                <a:solidFill>
                  <a:srgbClr val="000000"/>
                </a:solidFill>
                <a:uFillTx/>
                <a:latin typeface="Calibri"/>
              </a:rPr>
              <a:t>Analysis</a:t>
            </a: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sng" strike="noStrike" kern="0" cap="none" spc="0" baseline="0">
                <a:solidFill>
                  <a:srgbClr val="000000"/>
                </a:solidFill>
                <a:uFillTx/>
                <a:latin typeface="Calibri"/>
              </a:rPr>
              <a:t>Motif x </a:t>
            </a: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sng" strike="noStrike" kern="1200" cap="none" spc="0" baseline="0">
              <a:solidFill>
                <a:srgbClr val="000000"/>
              </a:solidFill>
              <a:uFillTx/>
              <a:latin typeface="Calibri"/>
            </a:endParaRP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sng" strike="noStrike" kern="1200" cap="none" spc="0" baseline="0">
              <a:solidFill>
                <a:srgbClr val="000000"/>
              </a:solidFill>
              <a:uFillTx/>
              <a:latin typeface="Calibri"/>
            </a:endParaRP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sng" strike="noStrike" kern="1200" cap="none" spc="0" baseline="0">
                <a:solidFill>
                  <a:srgbClr val="000000"/>
                </a:solidFill>
                <a:uFillTx/>
                <a:latin typeface="Calibri"/>
              </a:rPr>
              <a:t>Motif y</a:t>
            </a: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sng" strike="noStrike" kern="0" cap="none" spc="0" baseline="0">
              <a:solidFill>
                <a:srgbClr val="000000"/>
              </a:solidFill>
              <a:uFillTx/>
              <a:latin typeface="Calibri"/>
            </a:endParaRP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sng" strike="noStrike" kern="0" cap="none" spc="0" baseline="0">
              <a:solidFill>
                <a:srgbClr val="000000"/>
              </a:solidFill>
              <a:uFillTx/>
              <a:latin typeface="Calibri"/>
            </a:endParaRP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sng" strike="noStrike" kern="0" cap="none" spc="0" baseline="0">
                <a:solidFill>
                  <a:srgbClr val="000000"/>
                </a:solidFill>
                <a:uFillTx/>
                <a:latin typeface="Calibri"/>
              </a:rPr>
              <a:t>Inversions</a:t>
            </a: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sng" strike="noStrike" kern="0" cap="none" spc="0" baseline="0">
              <a:solidFill>
                <a:srgbClr val="000000"/>
              </a:solidFill>
              <a:uFillTx/>
              <a:latin typeface="Calibri"/>
            </a:endParaRP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sng" strike="noStrike" kern="0" cap="none" spc="0" baseline="0">
              <a:solidFill>
                <a:srgbClr val="000000"/>
              </a:solidFill>
              <a:uFillTx/>
              <a:latin typeface="Calibri"/>
            </a:endParaRP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sng" strike="noStrike" kern="0" cap="none" spc="0" baseline="0">
                <a:solidFill>
                  <a:srgbClr val="000000"/>
                </a:solidFill>
                <a:uFillTx/>
                <a:latin typeface="Calibri"/>
              </a:rPr>
              <a:t>Cadence</a:t>
            </a: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sng" strike="noStrike" kern="0" cap="none" spc="0" baseline="0">
              <a:solidFill>
                <a:srgbClr val="000000"/>
              </a:solidFill>
              <a:uFillTx/>
              <a:latin typeface="Calibri"/>
            </a:endParaRP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sng" strike="noStrike" kern="0" cap="none" spc="0" baseline="0">
              <a:solidFill>
                <a:srgbClr val="000000"/>
              </a:solidFill>
              <a:uFillTx/>
              <a:latin typeface="Calibri"/>
            </a:endParaRPr>
          </a:p>
          <a:p>
            <a:pPr marL="0" marR="0" lvl="3" indent="0" algn="l" defTabSz="2957517"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sng" strike="noStrike" kern="0" cap="none" spc="0" baseline="0">
                <a:solidFill>
                  <a:srgbClr val="000000"/>
                </a:solidFill>
                <a:uFillTx/>
                <a:latin typeface="Calibri"/>
              </a:rPr>
              <a:t>What is question and answer?</a:t>
            </a:r>
          </a:p>
        </p:txBody>
      </p:sp>
      <p:sp>
        <p:nvSpPr>
          <p:cNvPr id="9" name="Rectangle 8">
            <a:extLst>
              <a:ext uri="{FF2B5EF4-FFF2-40B4-BE49-F238E27FC236}">
                <a16:creationId xmlns:a16="http://schemas.microsoft.com/office/drawing/2014/main" id="{4EDEE86E-6CB1-D22E-8282-64C5E85C645F}"/>
              </a:ext>
            </a:extLst>
          </p:cNvPr>
          <p:cNvSpPr/>
          <p:nvPr/>
        </p:nvSpPr>
        <p:spPr>
          <a:xfrm>
            <a:off x="1408925" y="1371600"/>
            <a:ext cx="681127" cy="69046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TextBox 9">
            <a:extLst>
              <a:ext uri="{FF2B5EF4-FFF2-40B4-BE49-F238E27FC236}">
                <a16:creationId xmlns:a16="http://schemas.microsoft.com/office/drawing/2014/main" id="{CAE7FFE7-69E0-5910-D0D4-BF4E061D676A}"/>
              </a:ext>
            </a:extLst>
          </p:cNvPr>
          <p:cNvSpPr txBox="1"/>
          <p:nvPr/>
        </p:nvSpPr>
        <p:spPr>
          <a:xfrm>
            <a:off x="447873" y="671800"/>
            <a:ext cx="10599578"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Demi" pitchFamily="34"/>
              </a:rPr>
              <a:t>JS. Bach Badinerie Analysis – A Section</a:t>
            </a:r>
          </a:p>
        </p:txBody>
      </p:sp>
      <p:sp>
        <p:nvSpPr>
          <p:cNvPr id="11" name="Rectangle 10">
            <a:extLst>
              <a:ext uri="{FF2B5EF4-FFF2-40B4-BE49-F238E27FC236}">
                <a16:creationId xmlns:a16="http://schemas.microsoft.com/office/drawing/2014/main" id="{D9FAAA5E-7AE4-4851-1CE3-6731B375A24D}"/>
              </a:ext>
            </a:extLst>
          </p:cNvPr>
          <p:cNvSpPr/>
          <p:nvPr/>
        </p:nvSpPr>
        <p:spPr>
          <a:xfrm>
            <a:off x="2071390" y="2929810"/>
            <a:ext cx="2715210" cy="2258010"/>
          </a:xfrm>
          <a:prstGeom prst="rect">
            <a:avLst/>
          </a:prstGeom>
          <a:solidFill>
            <a:srgbClr val="FEA70A">
              <a:alpha val="23137"/>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Franklin Gothic Demi" pitchFamily="34"/>
              </a:rPr>
              <a:t>Inversions of chord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9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p:txBody>
      </p:sp>
      <p:sp>
        <p:nvSpPr>
          <p:cNvPr id="12" name="Rectangle 11">
            <a:extLst>
              <a:ext uri="{FF2B5EF4-FFF2-40B4-BE49-F238E27FC236}">
                <a16:creationId xmlns:a16="http://schemas.microsoft.com/office/drawing/2014/main" id="{62071C02-5DDC-2A80-7157-E9E03F126B72}"/>
              </a:ext>
            </a:extLst>
          </p:cNvPr>
          <p:cNvSpPr/>
          <p:nvPr/>
        </p:nvSpPr>
        <p:spPr>
          <a:xfrm>
            <a:off x="7892149" y="1670179"/>
            <a:ext cx="808658" cy="1225424"/>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Slide Number Placeholder 13">
            <a:extLst>
              <a:ext uri="{FF2B5EF4-FFF2-40B4-BE49-F238E27FC236}">
                <a16:creationId xmlns:a16="http://schemas.microsoft.com/office/drawing/2014/main" id="{81561978-DF6F-218D-B53E-A323743B3EA0}"/>
              </a:ext>
            </a:extLst>
          </p:cNvPr>
          <p:cNvSpPr txBox="1"/>
          <p:nvPr/>
        </p:nvSpPr>
        <p:spPr>
          <a:xfrm>
            <a:off x="10558302" y="649922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DE6637-82E2-4D50-A07C-1E0E52F14F82}" type="slidenum">
              <a:t>13</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2EA01151-ADCE-CF63-235B-30A356ADC423}"/>
              </a:ext>
            </a:extLst>
          </p:cNvPr>
          <p:cNvPicPr>
            <a:picLocks noGrp="1" noChangeAspect="1"/>
          </p:cNvPicPr>
          <p:nvPr>
            <p:ph idx="1"/>
          </p:nvPr>
        </p:nvPicPr>
        <p:blipFill>
          <a:blip r:embed="rId3"/>
          <a:srcRect l="22076" t="22351" r="18128" b="6267"/>
          <a:stretch>
            <a:fillRect/>
          </a:stretch>
        </p:blipFill>
        <p:spPr>
          <a:xfrm>
            <a:off x="438546" y="1124181"/>
            <a:ext cx="8285579" cy="5563749"/>
          </a:xfrm>
        </p:spPr>
      </p:pic>
      <p:sp>
        <p:nvSpPr>
          <p:cNvPr id="3" name="TextBox 9">
            <a:extLst>
              <a:ext uri="{FF2B5EF4-FFF2-40B4-BE49-F238E27FC236}">
                <a16:creationId xmlns:a16="http://schemas.microsoft.com/office/drawing/2014/main" id="{A90C757B-6656-B109-0ECD-22901EA4F694}"/>
              </a:ext>
            </a:extLst>
          </p:cNvPr>
          <p:cNvSpPr txBox="1"/>
          <p:nvPr/>
        </p:nvSpPr>
        <p:spPr>
          <a:xfrm>
            <a:off x="447873" y="671800"/>
            <a:ext cx="10599578"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Demi" pitchFamily="34"/>
              </a:rPr>
              <a:t>JS. Bach Badinerie Analysis – A Section</a:t>
            </a:r>
          </a:p>
        </p:txBody>
      </p:sp>
      <p:sp>
        <p:nvSpPr>
          <p:cNvPr id="4" name="Rectangle 12">
            <a:extLst>
              <a:ext uri="{FF2B5EF4-FFF2-40B4-BE49-F238E27FC236}">
                <a16:creationId xmlns:a16="http://schemas.microsoft.com/office/drawing/2014/main" id="{F3A7B59E-7AB9-A3BA-C56A-10621A5957E7}"/>
              </a:ext>
            </a:extLst>
          </p:cNvPr>
          <p:cNvSpPr/>
          <p:nvPr/>
        </p:nvSpPr>
        <p:spPr>
          <a:xfrm>
            <a:off x="1426034" y="1195029"/>
            <a:ext cx="1718377" cy="1151979"/>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Rectangle 13">
            <a:extLst>
              <a:ext uri="{FF2B5EF4-FFF2-40B4-BE49-F238E27FC236}">
                <a16:creationId xmlns:a16="http://schemas.microsoft.com/office/drawing/2014/main" id="{42203367-9794-BE61-F02A-797C4962C6E7}"/>
              </a:ext>
            </a:extLst>
          </p:cNvPr>
          <p:cNvSpPr/>
          <p:nvPr/>
        </p:nvSpPr>
        <p:spPr>
          <a:xfrm>
            <a:off x="3246275" y="4581336"/>
            <a:ext cx="2930587" cy="1371600"/>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14">
            <a:extLst>
              <a:ext uri="{FF2B5EF4-FFF2-40B4-BE49-F238E27FC236}">
                <a16:creationId xmlns:a16="http://schemas.microsoft.com/office/drawing/2014/main" id="{E073116C-7660-DA84-17DA-2D7F28EE8F3A}"/>
              </a:ext>
            </a:extLst>
          </p:cNvPr>
          <p:cNvSpPr/>
          <p:nvPr/>
        </p:nvSpPr>
        <p:spPr>
          <a:xfrm>
            <a:off x="6177247" y="4581336"/>
            <a:ext cx="2360642" cy="1259622"/>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15">
            <a:extLst>
              <a:ext uri="{FF2B5EF4-FFF2-40B4-BE49-F238E27FC236}">
                <a16:creationId xmlns:a16="http://schemas.microsoft.com/office/drawing/2014/main" id="{2AB829D9-9B78-675C-B63E-E011550870BE}"/>
              </a:ext>
            </a:extLst>
          </p:cNvPr>
          <p:cNvSpPr/>
          <p:nvPr/>
        </p:nvSpPr>
        <p:spPr>
          <a:xfrm>
            <a:off x="8793638" y="1306284"/>
            <a:ext cx="3158419" cy="3493538"/>
          </a:xfrm>
          <a:prstGeom prst="rect">
            <a:avLst/>
          </a:prstGeom>
          <a:solidFill>
            <a:srgbClr val="FFFFFF"/>
          </a:solidFill>
          <a:ln w="12701" cap="flat">
            <a:solidFill>
              <a:srgbClr val="000000"/>
            </a:solidFill>
            <a:prstDash val="solid"/>
            <a:miter/>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tab pos="1614492" algn="l"/>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Analysis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is the original Key?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does </a:t>
            </a:r>
            <a:r>
              <a:rPr lang="en-GB" sz="1800" b="0" i="1" u="none" strike="noStrike" kern="0" cap="none" spc="0" baseline="0">
                <a:solidFill>
                  <a:srgbClr val="000000"/>
                </a:solidFill>
                <a:uFillTx/>
                <a:latin typeface="Calibri"/>
              </a:rPr>
              <a:t>tr </a:t>
            </a:r>
            <a:r>
              <a:rPr lang="en-GB" sz="1800" b="0" i="0" u="none" strike="noStrike" kern="0" cap="none" spc="0" baseline="0">
                <a:solidFill>
                  <a:srgbClr val="000000"/>
                </a:solidFill>
                <a:uFillTx/>
                <a:latin typeface="Calibri"/>
              </a:rPr>
              <a:t>mean?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What doe</a:t>
            </a:r>
            <a:r>
              <a:rPr lang="en-GB" sz="1800" b="0" i="0" u="none" strike="noStrike" kern="0" cap="none" spc="0" baseline="0">
                <a:solidFill>
                  <a:srgbClr val="000000"/>
                </a:solidFill>
                <a:uFillTx/>
                <a:latin typeface="Calibri"/>
              </a:rPr>
              <a:t>s the E# indicate? Think Key…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device has been used by the flute and cello?</a:t>
            </a:r>
            <a:endParaRPr lang="en-GB" sz="1800" b="0" i="0" u="none" strike="noStrike" kern="1200" cap="none" spc="0" baseline="0">
              <a:solidFill>
                <a:srgbClr val="000000"/>
              </a:solidFill>
              <a:uFillTx/>
              <a:latin typeface="Calibri"/>
            </a:endParaRPr>
          </a:p>
        </p:txBody>
      </p:sp>
      <p:sp>
        <p:nvSpPr>
          <p:cNvPr id="8" name="Rectangle 16">
            <a:extLst>
              <a:ext uri="{FF2B5EF4-FFF2-40B4-BE49-F238E27FC236}">
                <a16:creationId xmlns:a16="http://schemas.microsoft.com/office/drawing/2014/main" id="{8561B9D7-0B68-7C32-978F-4B5AE9B1ED40}"/>
              </a:ext>
            </a:extLst>
          </p:cNvPr>
          <p:cNvSpPr/>
          <p:nvPr/>
        </p:nvSpPr>
        <p:spPr>
          <a:xfrm>
            <a:off x="1287621" y="2438896"/>
            <a:ext cx="1967989" cy="2192694"/>
          </a:xfrm>
          <a:prstGeom prst="rect">
            <a:avLst/>
          </a:prstGeom>
          <a:solidFill>
            <a:srgbClr val="FEA70A">
              <a:alpha val="23137"/>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Franklin Gothic Demi" pitchFamily="34"/>
              </a:rPr>
              <a:t>Inversions of chord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9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p:txBody>
      </p:sp>
      <p:sp>
        <p:nvSpPr>
          <p:cNvPr id="9" name="Rectangle 8">
            <a:extLst>
              <a:ext uri="{FF2B5EF4-FFF2-40B4-BE49-F238E27FC236}">
                <a16:creationId xmlns:a16="http://schemas.microsoft.com/office/drawing/2014/main" id="{FAF8CEA3-DCEF-C051-B8E0-A267ED0C17D3}"/>
              </a:ext>
            </a:extLst>
          </p:cNvPr>
          <p:cNvSpPr/>
          <p:nvPr/>
        </p:nvSpPr>
        <p:spPr>
          <a:xfrm>
            <a:off x="3255611" y="4581336"/>
            <a:ext cx="728557" cy="382557"/>
          </a:xfrm>
          <a:prstGeom prst="rect">
            <a:avLst/>
          </a:prstGeom>
          <a:solidFill>
            <a:srgbClr val="7030A0">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Rectangle 8">
            <a:extLst>
              <a:ext uri="{FF2B5EF4-FFF2-40B4-BE49-F238E27FC236}">
                <a16:creationId xmlns:a16="http://schemas.microsoft.com/office/drawing/2014/main" id="{822952CE-A53F-AA3F-EE5A-B60CA6F7B0A4}"/>
              </a:ext>
            </a:extLst>
          </p:cNvPr>
          <p:cNvSpPr/>
          <p:nvPr/>
        </p:nvSpPr>
        <p:spPr>
          <a:xfrm>
            <a:off x="6186199" y="4581336"/>
            <a:ext cx="802431" cy="382557"/>
          </a:xfrm>
          <a:prstGeom prst="rect">
            <a:avLst/>
          </a:prstGeom>
          <a:solidFill>
            <a:srgbClr val="7030A0">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graphicFrame>
        <p:nvGraphicFramePr>
          <p:cNvPr id="11" name="Table 21">
            <a:extLst>
              <a:ext uri="{FF2B5EF4-FFF2-40B4-BE49-F238E27FC236}">
                <a16:creationId xmlns:a16="http://schemas.microsoft.com/office/drawing/2014/main" id="{41F3459C-34A4-4152-AB61-8E40B7034182}"/>
              </a:ext>
            </a:extLst>
          </p:cNvPr>
          <p:cNvGraphicFramePr>
            <a:graphicFrameLocks noGrp="1"/>
          </p:cNvGraphicFramePr>
          <p:nvPr/>
        </p:nvGraphicFramePr>
        <p:xfrm>
          <a:off x="8648852" y="4902180"/>
          <a:ext cx="3460345" cy="1748716"/>
        </p:xfrm>
        <a:graphic>
          <a:graphicData uri="http://schemas.openxmlformats.org/drawingml/2006/table">
            <a:tbl>
              <a:tblPr firstRow="1" bandRow="1">
                <a:effectLst/>
                <a:tableStyleId>{5C22544A-7EE6-4342-B048-85BDC9FD1C3A}</a:tableStyleId>
              </a:tblPr>
              <a:tblGrid>
                <a:gridCol w="865086">
                  <a:extLst>
                    <a:ext uri="{9D8B030D-6E8A-4147-A177-3AD203B41FA5}">
                      <a16:colId xmlns:a16="http://schemas.microsoft.com/office/drawing/2014/main" val="1291993057"/>
                    </a:ext>
                  </a:extLst>
                </a:gridCol>
                <a:gridCol w="865086">
                  <a:extLst>
                    <a:ext uri="{9D8B030D-6E8A-4147-A177-3AD203B41FA5}">
                      <a16:colId xmlns:a16="http://schemas.microsoft.com/office/drawing/2014/main" val="285974113"/>
                    </a:ext>
                  </a:extLst>
                </a:gridCol>
                <a:gridCol w="865086">
                  <a:extLst>
                    <a:ext uri="{9D8B030D-6E8A-4147-A177-3AD203B41FA5}">
                      <a16:colId xmlns:a16="http://schemas.microsoft.com/office/drawing/2014/main" val="523815956"/>
                    </a:ext>
                  </a:extLst>
                </a:gridCol>
                <a:gridCol w="865086">
                  <a:extLst>
                    <a:ext uri="{9D8B030D-6E8A-4147-A177-3AD203B41FA5}">
                      <a16:colId xmlns:a16="http://schemas.microsoft.com/office/drawing/2014/main" val="1694981974"/>
                    </a:ext>
                  </a:extLst>
                </a:gridCol>
              </a:tblGrid>
              <a:tr h="329494">
                <a:tc gridSpan="4">
                  <a:txBody>
                    <a:bodyPr/>
                    <a:lstStyle/>
                    <a:p>
                      <a:pPr marL="0" marR="0" lvl="0" indent="0" algn="ctr" defTabSz="914400" rtl="0" fontAlgn="auto" hangingPunct="1">
                        <a:lnSpc>
                          <a:spcPct val="100000"/>
                        </a:lnSpc>
                        <a:spcBef>
                          <a:spcPts val="0"/>
                        </a:spcBef>
                        <a:spcAft>
                          <a:spcPts val="0"/>
                        </a:spcAft>
                        <a:buNone/>
                        <a:tabLst/>
                      </a:pPr>
                      <a:r>
                        <a:rPr lang="en-GB" sz="1400">
                          <a:latin typeface="Academico" pitchFamily="18"/>
                        </a:rPr>
                        <a:t>Simplified Chord Progression</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26603127"/>
                  </a:ext>
                </a:extLst>
              </a:tr>
              <a:tr h="316263">
                <a:tc>
                  <a:txBody>
                    <a:bodyPr/>
                    <a:lstStyle/>
                    <a:p>
                      <a:pPr lvl="0"/>
                      <a:r>
                        <a:rPr lang="en-GB" sz="1200">
                          <a:latin typeface="Academico" pitchFamily="18"/>
                        </a:rPr>
                        <a:t>A maj</a:t>
                      </a:r>
                    </a:p>
                  </a:txBody>
                  <a:tcPr/>
                </a:tc>
                <a:tc>
                  <a:txBody>
                    <a:bodyPr/>
                    <a:lstStyle/>
                    <a:p>
                      <a:pPr lvl="0"/>
                      <a:r>
                        <a:rPr lang="en-GB" sz="1200">
                          <a:latin typeface="Academico" pitchFamily="18"/>
                        </a:rPr>
                        <a:t>ii</a:t>
                      </a:r>
                    </a:p>
                  </a:txBody>
                  <a:tcPr/>
                </a:tc>
                <a:tc>
                  <a:txBody>
                    <a:bodyPr/>
                    <a:lstStyle/>
                    <a:p>
                      <a:pPr lvl="0"/>
                      <a:r>
                        <a:rPr lang="en-GB" sz="1200">
                          <a:latin typeface="Academico" pitchFamily="18"/>
                        </a:rPr>
                        <a:t>V</a:t>
                      </a:r>
                    </a:p>
                  </a:txBody>
                  <a:tcPr/>
                </a:tc>
                <a:tc>
                  <a:txBody>
                    <a:bodyPr/>
                    <a:lstStyle/>
                    <a:p>
                      <a:pPr lvl="0"/>
                      <a:r>
                        <a:rPr lang="en-GB" sz="1200">
                          <a:latin typeface="Academico" pitchFamily="18"/>
                        </a:rPr>
                        <a:t>I</a:t>
                      </a:r>
                    </a:p>
                  </a:txBody>
                  <a:tcPr/>
                </a:tc>
                <a:extLst>
                  <a:ext uri="{0D108BD9-81ED-4DB2-BD59-A6C34878D82A}">
                    <a16:rowId xmlns:a16="http://schemas.microsoft.com/office/drawing/2014/main" val="2558764453"/>
                  </a:ext>
                </a:extLst>
              </a:tr>
              <a:tr h="316263">
                <a:tc>
                  <a:txBody>
                    <a:bodyPr/>
                    <a:lstStyle/>
                    <a:p>
                      <a:pPr lvl="0"/>
                      <a:endParaRPr lang="en-GB" sz="1200">
                        <a:latin typeface="Academico" pitchFamily="18"/>
                      </a:endParaRPr>
                    </a:p>
                  </a:txBody>
                  <a:tcPr/>
                </a:tc>
                <a:tc>
                  <a:txBody>
                    <a:bodyPr/>
                    <a:lstStyle/>
                    <a:p>
                      <a:pPr lvl="0"/>
                      <a:endParaRPr lang="en-GB" sz="1200">
                        <a:latin typeface="Academico" pitchFamily="18"/>
                      </a:endParaRPr>
                    </a:p>
                  </a:txBody>
                  <a:tcPr/>
                </a:tc>
                <a:tc>
                  <a:txBody>
                    <a:bodyPr/>
                    <a:lstStyle/>
                    <a:p>
                      <a:pPr lvl="0"/>
                      <a:endParaRPr lang="en-GB" sz="1200">
                        <a:latin typeface="Academico" pitchFamily="18"/>
                      </a:endParaRPr>
                    </a:p>
                  </a:txBody>
                  <a:tcPr/>
                </a:tc>
                <a:tc>
                  <a:txBody>
                    <a:bodyPr/>
                    <a:lstStyle/>
                    <a:p>
                      <a:pPr lvl="0"/>
                      <a:endParaRPr lang="en-GB" sz="1200">
                        <a:latin typeface="Academico" pitchFamily="18"/>
                      </a:endParaRPr>
                    </a:p>
                  </a:txBody>
                  <a:tcPr/>
                </a:tc>
                <a:extLst>
                  <a:ext uri="{0D108BD9-81ED-4DB2-BD59-A6C34878D82A}">
                    <a16:rowId xmlns:a16="http://schemas.microsoft.com/office/drawing/2014/main" val="3031618317"/>
                  </a:ext>
                </a:extLst>
              </a:tr>
              <a:tr h="368658">
                <a:tc>
                  <a:txBody>
                    <a:bodyPr/>
                    <a:lstStyle/>
                    <a:p>
                      <a:pPr lvl="0"/>
                      <a:r>
                        <a:rPr lang="en-GB" sz="1200">
                          <a:latin typeface="Academico" pitchFamily="18"/>
                        </a:rPr>
                        <a:t>F#m</a:t>
                      </a:r>
                    </a:p>
                  </a:txBody>
                  <a:tcPr/>
                </a:tc>
                <a:tc>
                  <a:txBody>
                    <a:bodyPr/>
                    <a:lstStyle/>
                    <a:p>
                      <a:pPr lvl="0"/>
                      <a:r>
                        <a:rPr lang="en-GB" sz="1200">
                          <a:latin typeface="Academico" pitchFamily="18"/>
                        </a:rPr>
                        <a:t>VI</a:t>
                      </a:r>
                    </a:p>
                  </a:txBody>
                  <a:tcPr/>
                </a:tc>
                <a:tc>
                  <a:txBody>
                    <a:bodyPr/>
                    <a:lstStyle/>
                    <a:p>
                      <a:pPr lvl="0"/>
                      <a:r>
                        <a:rPr lang="en-GB" sz="1200">
                          <a:latin typeface="Academico" pitchFamily="18"/>
                        </a:rPr>
                        <a:t>ii</a:t>
                      </a:r>
                    </a:p>
                  </a:txBody>
                  <a:tcPr/>
                </a:tc>
                <a:tc>
                  <a:txBody>
                    <a:bodyPr/>
                    <a:lstStyle/>
                    <a:p>
                      <a:pPr lvl="0"/>
                      <a:r>
                        <a:rPr lang="en-GB" sz="1200">
                          <a:latin typeface="Academico" pitchFamily="18"/>
                        </a:rPr>
                        <a:t>V(next page)</a:t>
                      </a:r>
                    </a:p>
                  </a:txBody>
                  <a:tcPr/>
                </a:tc>
                <a:extLst>
                  <a:ext uri="{0D108BD9-81ED-4DB2-BD59-A6C34878D82A}">
                    <a16:rowId xmlns:a16="http://schemas.microsoft.com/office/drawing/2014/main" val="3913944093"/>
                  </a:ext>
                </a:extLst>
              </a:tr>
              <a:tr h="329494">
                <a:tc>
                  <a:txBody>
                    <a:bodyPr/>
                    <a:lstStyle/>
                    <a:p>
                      <a:pPr lvl="0"/>
                      <a:endParaRPr lang="en-GB" sz="1400">
                        <a:latin typeface="Academico" pitchFamily="18"/>
                      </a:endParaRPr>
                    </a:p>
                  </a:txBody>
                  <a:tcPr/>
                </a:tc>
                <a:tc>
                  <a:txBody>
                    <a:bodyPr/>
                    <a:lstStyle/>
                    <a:p>
                      <a:pPr lvl="0"/>
                      <a:endParaRPr lang="en-GB" sz="1400">
                        <a:latin typeface="Academico" pitchFamily="18"/>
                      </a:endParaRPr>
                    </a:p>
                  </a:txBody>
                  <a:tcPr/>
                </a:tc>
                <a:tc>
                  <a:txBody>
                    <a:bodyPr/>
                    <a:lstStyle/>
                    <a:p>
                      <a:pPr lvl="0"/>
                      <a:endParaRPr lang="en-GB" sz="1400">
                        <a:latin typeface="Academico" pitchFamily="18"/>
                      </a:endParaRPr>
                    </a:p>
                  </a:txBody>
                  <a:tcPr/>
                </a:tc>
                <a:tc>
                  <a:txBody>
                    <a:bodyPr/>
                    <a:lstStyle/>
                    <a:p>
                      <a:pPr lvl="0"/>
                      <a:endParaRPr lang="en-GB" sz="1400">
                        <a:latin typeface="Academico" pitchFamily="18"/>
                      </a:endParaRPr>
                    </a:p>
                  </a:txBody>
                  <a:tcPr/>
                </a:tc>
                <a:extLst>
                  <a:ext uri="{0D108BD9-81ED-4DB2-BD59-A6C34878D82A}">
                    <a16:rowId xmlns:a16="http://schemas.microsoft.com/office/drawing/2014/main" val="1138272679"/>
                  </a:ext>
                </a:extLst>
              </a:tr>
            </a:tbl>
          </a:graphicData>
        </a:graphic>
      </p:graphicFrame>
      <p:sp>
        <p:nvSpPr>
          <p:cNvPr id="12" name="Rectangle 21">
            <a:extLst>
              <a:ext uri="{FF2B5EF4-FFF2-40B4-BE49-F238E27FC236}">
                <a16:creationId xmlns:a16="http://schemas.microsoft.com/office/drawing/2014/main" id="{C91DEE90-F46D-50E3-FB57-CB1988D7432C}"/>
              </a:ext>
            </a:extLst>
          </p:cNvPr>
          <p:cNvSpPr/>
          <p:nvPr/>
        </p:nvSpPr>
        <p:spPr>
          <a:xfrm>
            <a:off x="5631862" y="1647401"/>
            <a:ext cx="253371" cy="327309"/>
          </a:xfrm>
          <a:prstGeom prst="rect">
            <a:avLst/>
          </a:prstGeom>
          <a:solidFill>
            <a:srgbClr val="FFC0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Rectangle 22">
            <a:extLst>
              <a:ext uri="{FF2B5EF4-FFF2-40B4-BE49-F238E27FC236}">
                <a16:creationId xmlns:a16="http://schemas.microsoft.com/office/drawing/2014/main" id="{88539F62-E90A-82AB-6E42-A5074745BFD1}"/>
              </a:ext>
            </a:extLst>
          </p:cNvPr>
          <p:cNvSpPr/>
          <p:nvPr/>
        </p:nvSpPr>
        <p:spPr>
          <a:xfrm>
            <a:off x="5657584" y="2263432"/>
            <a:ext cx="253371" cy="327309"/>
          </a:xfrm>
          <a:prstGeom prst="rect">
            <a:avLst/>
          </a:prstGeom>
          <a:solidFill>
            <a:srgbClr val="FFC0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Rectangle 6">
            <a:extLst>
              <a:ext uri="{FF2B5EF4-FFF2-40B4-BE49-F238E27FC236}">
                <a16:creationId xmlns:a16="http://schemas.microsoft.com/office/drawing/2014/main" id="{336E96E9-C82E-DCB4-681F-C253E3B18C20}"/>
              </a:ext>
            </a:extLst>
          </p:cNvPr>
          <p:cNvSpPr/>
          <p:nvPr/>
        </p:nvSpPr>
        <p:spPr>
          <a:xfrm>
            <a:off x="3764593" y="5992794"/>
            <a:ext cx="2253648" cy="793104"/>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5" name="Rectangle 6">
            <a:extLst>
              <a:ext uri="{FF2B5EF4-FFF2-40B4-BE49-F238E27FC236}">
                <a16:creationId xmlns:a16="http://schemas.microsoft.com/office/drawing/2014/main" id="{EBF24CE6-827D-B925-16DB-684AFBD743AE}"/>
              </a:ext>
            </a:extLst>
          </p:cNvPr>
          <p:cNvSpPr/>
          <p:nvPr/>
        </p:nvSpPr>
        <p:spPr>
          <a:xfrm>
            <a:off x="6912123" y="5867896"/>
            <a:ext cx="1663092" cy="793104"/>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6" name="Slide Number Placeholder 16">
            <a:extLst>
              <a:ext uri="{FF2B5EF4-FFF2-40B4-BE49-F238E27FC236}">
                <a16:creationId xmlns:a16="http://schemas.microsoft.com/office/drawing/2014/main" id="{FF88DCAD-505B-E8E9-B758-6B667955FEE2}"/>
              </a:ext>
            </a:extLst>
          </p:cNvPr>
          <p:cNvSpPr txBox="1"/>
          <p:nvPr/>
        </p:nvSpPr>
        <p:spPr>
          <a:xfrm>
            <a:off x="10558302" y="6542257"/>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EC820E-6402-4650-9EB2-4090AFDD402D}" type="slidenum">
              <a:t>14</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Content Placeholder 16">
            <a:extLst>
              <a:ext uri="{FF2B5EF4-FFF2-40B4-BE49-F238E27FC236}">
                <a16:creationId xmlns:a16="http://schemas.microsoft.com/office/drawing/2014/main" id="{F2BAC800-B2E4-15E5-F29C-C735C496FE6B}"/>
              </a:ext>
            </a:extLst>
          </p:cNvPr>
          <p:cNvPicPr>
            <a:picLocks noGrp="1" noChangeAspect="1"/>
          </p:cNvPicPr>
          <p:nvPr>
            <p:ph idx="1"/>
          </p:nvPr>
        </p:nvPicPr>
        <p:blipFill>
          <a:blip r:embed="rId3"/>
          <a:srcRect l="25704" t="16287" r="21577" b="21342"/>
          <a:stretch>
            <a:fillRect/>
          </a:stretch>
        </p:blipFill>
        <p:spPr>
          <a:xfrm>
            <a:off x="215048" y="1007019"/>
            <a:ext cx="8317638" cy="5535320"/>
          </a:xfrm>
        </p:spPr>
      </p:pic>
      <p:sp>
        <p:nvSpPr>
          <p:cNvPr id="3" name="TextBox 9">
            <a:extLst>
              <a:ext uri="{FF2B5EF4-FFF2-40B4-BE49-F238E27FC236}">
                <a16:creationId xmlns:a16="http://schemas.microsoft.com/office/drawing/2014/main" id="{C890B93B-4D02-0857-F4B0-61A90BE2419E}"/>
              </a:ext>
            </a:extLst>
          </p:cNvPr>
          <p:cNvSpPr txBox="1"/>
          <p:nvPr/>
        </p:nvSpPr>
        <p:spPr>
          <a:xfrm>
            <a:off x="447873" y="671800"/>
            <a:ext cx="10599578"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Demi" pitchFamily="34"/>
              </a:rPr>
              <a:t>JS. Bach Badinerie Analysis – A Section</a:t>
            </a:r>
          </a:p>
        </p:txBody>
      </p:sp>
      <p:sp>
        <p:nvSpPr>
          <p:cNvPr id="4" name="Rectangle 15">
            <a:extLst>
              <a:ext uri="{FF2B5EF4-FFF2-40B4-BE49-F238E27FC236}">
                <a16:creationId xmlns:a16="http://schemas.microsoft.com/office/drawing/2014/main" id="{A7153BD6-D8D9-4740-4CA9-51FB42D50A16}"/>
              </a:ext>
            </a:extLst>
          </p:cNvPr>
          <p:cNvSpPr/>
          <p:nvPr/>
        </p:nvSpPr>
        <p:spPr>
          <a:xfrm>
            <a:off x="8881192" y="1371600"/>
            <a:ext cx="3158419" cy="3530580"/>
          </a:xfrm>
          <a:prstGeom prst="rect">
            <a:avLst/>
          </a:prstGeom>
          <a:solidFill>
            <a:srgbClr val="FFFFFF"/>
          </a:solidFill>
          <a:ln w="12701" cap="flat">
            <a:solidFill>
              <a:srgbClr val="000000"/>
            </a:solidFill>
            <a:prstDash val="solid"/>
            <a:miter/>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Analysis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is the difference between an imperfect and perfect cadence?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Motif Y1 is an example of what device?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Motif Y is different? How?</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p:txBody>
      </p:sp>
      <p:graphicFrame>
        <p:nvGraphicFramePr>
          <p:cNvPr id="5" name="Table 21">
            <a:extLst>
              <a:ext uri="{FF2B5EF4-FFF2-40B4-BE49-F238E27FC236}">
                <a16:creationId xmlns:a16="http://schemas.microsoft.com/office/drawing/2014/main" id="{A8285C1F-18C2-C1BE-719D-4E89DB9A64C5}"/>
              </a:ext>
            </a:extLst>
          </p:cNvPr>
          <p:cNvGraphicFramePr>
            <a:graphicFrameLocks noGrp="1"/>
          </p:cNvGraphicFramePr>
          <p:nvPr/>
        </p:nvGraphicFramePr>
        <p:xfrm>
          <a:off x="8544802" y="5075569"/>
          <a:ext cx="3460345" cy="1546232"/>
        </p:xfrm>
        <a:graphic>
          <a:graphicData uri="http://schemas.openxmlformats.org/drawingml/2006/table">
            <a:tbl>
              <a:tblPr firstRow="1" bandRow="1">
                <a:effectLst/>
                <a:tableStyleId>{5C22544A-7EE6-4342-B048-85BDC9FD1C3A}</a:tableStyleId>
              </a:tblPr>
              <a:tblGrid>
                <a:gridCol w="865086">
                  <a:extLst>
                    <a:ext uri="{9D8B030D-6E8A-4147-A177-3AD203B41FA5}">
                      <a16:colId xmlns:a16="http://schemas.microsoft.com/office/drawing/2014/main" val="1663499188"/>
                    </a:ext>
                  </a:extLst>
                </a:gridCol>
                <a:gridCol w="865086">
                  <a:extLst>
                    <a:ext uri="{9D8B030D-6E8A-4147-A177-3AD203B41FA5}">
                      <a16:colId xmlns:a16="http://schemas.microsoft.com/office/drawing/2014/main" val="1700705935"/>
                    </a:ext>
                  </a:extLst>
                </a:gridCol>
                <a:gridCol w="865086">
                  <a:extLst>
                    <a:ext uri="{9D8B030D-6E8A-4147-A177-3AD203B41FA5}">
                      <a16:colId xmlns:a16="http://schemas.microsoft.com/office/drawing/2014/main" val="2422129914"/>
                    </a:ext>
                  </a:extLst>
                </a:gridCol>
                <a:gridCol w="865086">
                  <a:extLst>
                    <a:ext uri="{9D8B030D-6E8A-4147-A177-3AD203B41FA5}">
                      <a16:colId xmlns:a16="http://schemas.microsoft.com/office/drawing/2014/main" val="1997061777"/>
                    </a:ext>
                  </a:extLst>
                </a:gridCol>
              </a:tblGrid>
              <a:tr h="347087">
                <a:tc gridSpan="4">
                  <a:txBody>
                    <a:bodyPr/>
                    <a:lstStyle/>
                    <a:p>
                      <a:pPr marL="0" marR="0" lvl="0" indent="0" algn="ctr" defTabSz="914400" rtl="0" fontAlgn="auto" hangingPunct="1">
                        <a:lnSpc>
                          <a:spcPct val="100000"/>
                        </a:lnSpc>
                        <a:spcBef>
                          <a:spcPts val="0"/>
                        </a:spcBef>
                        <a:spcAft>
                          <a:spcPts val="0"/>
                        </a:spcAft>
                        <a:buNone/>
                        <a:tabLst/>
                      </a:pPr>
                      <a:r>
                        <a:rPr lang="en-GB" sz="1200">
                          <a:latin typeface="Academico" pitchFamily="18"/>
                        </a:rPr>
                        <a:t>Simplified Chord Progression</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79991939"/>
                  </a:ext>
                </a:extLst>
              </a:tr>
              <a:tr h="347087">
                <a:tc>
                  <a:txBody>
                    <a:bodyPr/>
                    <a:lstStyle/>
                    <a:p>
                      <a:pPr lvl="0"/>
                      <a:r>
                        <a:rPr lang="en-GB" sz="1200">
                          <a:latin typeface="Academico" pitchFamily="18"/>
                        </a:rPr>
                        <a:t>F#minor</a:t>
                      </a:r>
                    </a:p>
                  </a:txBody>
                  <a:tcPr/>
                </a:tc>
                <a:tc gridSpan="3">
                  <a:txBody>
                    <a:bodyPr/>
                    <a:lstStyle/>
                    <a:p>
                      <a:pPr lvl="0"/>
                      <a:r>
                        <a:rPr lang="en-GB" sz="1200">
                          <a:latin typeface="Academico" pitchFamily="18"/>
                        </a:rPr>
                        <a:t>From Bar 8</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80212965"/>
                  </a:ext>
                </a:extLst>
              </a:tr>
              <a:tr h="347087">
                <a:tc>
                  <a:txBody>
                    <a:bodyPr/>
                    <a:lstStyle/>
                    <a:p>
                      <a:pPr lvl="0"/>
                      <a:r>
                        <a:rPr lang="en-GB" sz="1200">
                          <a:latin typeface="Academico" pitchFamily="18"/>
                        </a:rPr>
                        <a:t>ii</a:t>
                      </a:r>
                    </a:p>
                  </a:txBody>
                  <a:tcPr/>
                </a:tc>
                <a:tc>
                  <a:txBody>
                    <a:bodyPr/>
                    <a:lstStyle/>
                    <a:p>
                      <a:pPr lvl="0"/>
                      <a:r>
                        <a:rPr lang="en-GB" sz="1200">
                          <a:latin typeface="Academico" pitchFamily="18"/>
                        </a:rPr>
                        <a:t>V</a:t>
                      </a:r>
                    </a:p>
                  </a:txBody>
                  <a:tcPr/>
                </a:tc>
                <a:tc>
                  <a:txBody>
                    <a:bodyPr/>
                    <a:lstStyle/>
                    <a:p>
                      <a:pPr lvl="0"/>
                      <a:r>
                        <a:rPr lang="en-GB" sz="1200">
                          <a:latin typeface="Academico" pitchFamily="18"/>
                        </a:rPr>
                        <a:t>i</a:t>
                      </a:r>
                    </a:p>
                  </a:txBody>
                  <a:tcPr/>
                </a:tc>
                <a:tc>
                  <a:txBody>
                    <a:bodyPr/>
                    <a:lstStyle/>
                    <a:p>
                      <a:pPr lvl="0"/>
                      <a:r>
                        <a:rPr lang="en-GB" sz="1200">
                          <a:latin typeface="Academico" pitchFamily="18"/>
                        </a:rPr>
                        <a:t>iv</a:t>
                      </a:r>
                    </a:p>
                  </a:txBody>
                  <a:tcPr/>
                </a:tc>
                <a:extLst>
                  <a:ext uri="{0D108BD9-81ED-4DB2-BD59-A6C34878D82A}">
                    <a16:rowId xmlns:a16="http://schemas.microsoft.com/office/drawing/2014/main" val="1806339977"/>
                  </a:ext>
                </a:extLst>
              </a:tr>
              <a:tr h="504968">
                <a:tc>
                  <a:txBody>
                    <a:bodyPr/>
                    <a:lstStyle/>
                    <a:p>
                      <a:pPr lvl="0"/>
                      <a:endParaRPr lang="en-GB" sz="1200">
                        <a:latin typeface="Academico" pitchFamily="18"/>
                      </a:endParaRPr>
                    </a:p>
                  </a:txBody>
                  <a:tcPr/>
                </a:tc>
                <a:tc>
                  <a:txBody>
                    <a:bodyPr/>
                    <a:lstStyle/>
                    <a:p>
                      <a:pPr lvl="0"/>
                      <a:endParaRPr lang="en-GB" sz="1200">
                        <a:latin typeface="Academico" pitchFamily="18"/>
                      </a:endParaRPr>
                    </a:p>
                  </a:txBody>
                  <a:tcPr/>
                </a:tc>
                <a:tc>
                  <a:txBody>
                    <a:bodyPr/>
                    <a:lstStyle/>
                    <a:p>
                      <a:pPr lvl="0"/>
                      <a:endParaRPr lang="en-GB" sz="1200">
                        <a:latin typeface="Academico" pitchFamily="18"/>
                      </a:endParaRPr>
                    </a:p>
                  </a:txBody>
                  <a:tcPr/>
                </a:tc>
                <a:tc>
                  <a:txBody>
                    <a:bodyPr/>
                    <a:lstStyle/>
                    <a:p>
                      <a:pPr lvl="0"/>
                      <a:endParaRPr lang="en-GB" sz="1200">
                        <a:latin typeface="Academico" pitchFamily="18"/>
                      </a:endParaRPr>
                    </a:p>
                  </a:txBody>
                  <a:tcPr/>
                </a:tc>
                <a:extLst>
                  <a:ext uri="{0D108BD9-81ED-4DB2-BD59-A6C34878D82A}">
                    <a16:rowId xmlns:a16="http://schemas.microsoft.com/office/drawing/2014/main" val="3369580770"/>
                  </a:ext>
                </a:extLst>
              </a:tr>
            </a:tbl>
          </a:graphicData>
        </a:graphic>
      </p:graphicFrame>
      <p:sp>
        <p:nvSpPr>
          <p:cNvPr id="6" name="Rectangle 21">
            <a:extLst>
              <a:ext uri="{FF2B5EF4-FFF2-40B4-BE49-F238E27FC236}">
                <a16:creationId xmlns:a16="http://schemas.microsoft.com/office/drawing/2014/main" id="{BC7BD932-4316-2926-7D5E-E8E2C2E18D76}"/>
              </a:ext>
            </a:extLst>
          </p:cNvPr>
          <p:cNvSpPr/>
          <p:nvPr/>
        </p:nvSpPr>
        <p:spPr>
          <a:xfrm>
            <a:off x="1619475" y="1545363"/>
            <a:ext cx="386608" cy="327309"/>
          </a:xfrm>
          <a:prstGeom prst="rect">
            <a:avLst/>
          </a:prstGeom>
          <a:solidFill>
            <a:srgbClr val="FFC0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22">
            <a:extLst>
              <a:ext uri="{FF2B5EF4-FFF2-40B4-BE49-F238E27FC236}">
                <a16:creationId xmlns:a16="http://schemas.microsoft.com/office/drawing/2014/main" id="{E4E15A9C-E652-E81A-E720-A753A95D7C48}"/>
              </a:ext>
            </a:extLst>
          </p:cNvPr>
          <p:cNvSpPr/>
          <p:nvPr/>
        </p:nvSpPr>
        <p:spPr>
          <a:xfrm>
            <a:off x="1619475" y="2299331"/>
            <a:ext cx="386608" cy="327309"/>
          </a:xfrm>
          <a:prstGeom prst="rect">
            <a:avLst/>
          </a:prstGeom>
          <a:solidFill>
            <a:srgbClr val="FFC0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4">
            <a:extLst>
              <a:ext uri="{FF2B5EF4-FFF2-40B4-BE49-F238E27FC236}">
                <a16:creationId xmlns:a16="http://schemas.microsoft.com/office/drawing/2014/main" id="{C3FFCD90-3E5E-BE2B-CFB4-303E432D5412}"/>
              </a:ext>
            </a:extLst>
          </p:cNvPr>
          <p:cNvSpPr/>
          <p:nvPr/>
        </p:nvSpPr>
        <p:spPr>
          <a:xfrm>
            <a:off x="2237783" y="1182090"/>
            <a:ext cx="3631054" cy="1225424"/>
          </a:xfrm>
          <a:prstGeom prst="rect">
            <a:avLst/>
          </a:prstGeom>
          <a:solidFill>
            <a:srgbClr val="FAA4E8">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9" name="Picture 19">
            <a:extLst>
              <a:ext uri="{FF2B5EF4-FFF2-40B4-BE49-F238E27FC236}">
                <a16:creationId xmlns:a16="http://schemas.microsoft.com/office/drawing/2014/main" id="{49E99BC9-90F2-99E4-FCD1-FF3AEE2AEEE3}"/>
              </a:ext>
            </a:extLst>
          </p:cNvPr>
          <p:cNvPicPr>
            <a:picLocks noChangeAspect="1"/>
          </p:cNvPicPr>
          <p:nvPr/>
        </p:nvPicPr>
        <p:blipFill>
          <a:blip r:embed="rId4"/>
          <a:srcRect l="66217" t="70788" r="23088" b="17966"/>
          <a:stretch>
            <a:fillRect/>
          </a:stretch>
        </p:blipFill>
        <p:spPr>
          <a:xfrm>
            <a:off x="157231" y="5418706"/>
            <a:ext cx="1303906" cy="870124"/>
          </a:xfrm>
          <a:prstGeom prst="rect">
            <a:avLst/>
          </a:prstGeom>
          <a:noFill/>
          <a:ln cap="flat">
            <a:noFill/>
          </a:ln>
        </p:spPr>
      </p:pic>
      <p:pic>
        <p:nvPicPr>
          <p:cNvPr id="10" name="Picture 20">
            <a:extLst>
              <a:ext uri="{FF2B5EF4-FFF2-40B4-BE49-F238E27FC236}">
                <a16:creationId xmlns:a16="http://schemas.microsoft.com/office/drawing/2014/main" id="{3140E143-5544-F25E-7E59-3FC85566CE74}"/>
              </a:ext>
            </a:extLst>
          </p:cNvPr>
          <p:cNvPicPr>
            <a:picLocks noChangeAspect="1"/>
          </p:cNvPicPr>
          <p:nvPr/>
        </p:nvPicPr>
        <p:blipFill>
          <a:blip r:embed="rId4"/>
          <a:srcRect l="47130" t="78383" r="40191" b="17966"/>
          <a:stretch>
            <a:fillRect/>
          </a:stretch>
        </p:blipFill>
        <p:spPr>
          <a:xfrm>
            <a:off x="3396173" y="5947806"/>
            <a:ext cx="2105972" cy="341025"/>
          </a:xfrm>
          <a:prstGeom prst="rect">
            <a:avLst/>
          </a:prstGeom>
          <a:noFill/>
          <a:ln cap="flat">
            <a:noFill/>
          </a:ln>
        </p:spPr>
      </p:pic>
      <p:sp>
        <p:nvSpPr>
          <p:cNvPr id="11" name="TextBox 21">
            <a:extLst>
              <a:ext uri="{FF2B5EF4-FFF2-40B4-BE49-F238E27FC236}">
                <a16:creationId xmlns:a16="http://schemas.microsoft.com/office/drawing/2014/main" id="{CE838A0C-B37D-743E-F0D2-8626C97069C5}"/>
              </a:ext>
            </a:extLst>
          </p:cNvPr>
          <p:cNvSpPr txBox="1"/>
          <p:nvPr/>
        </p:nvSpPr>
        <p:spPr>
          <a:xfrm>
            <a:off x="202932" y="5919075"/>
            <a:ext cx="1883407" cy="307777"/>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entury" pitchFamily="18"/>
              </a:rPr>
              <a:t>Imperfect Cadence</a:t>
            </a:r>
          </a:p>
        </p:txBody>
      </p:sp>
      <p:sp>
        <p:nvSpPr>
          <p:cNvPr id="12" name="Rectangle 8">
            <a:extLst>
              <a:ext uri="{FF2B5EF4-FFF2-40B4-BE49-F238E27FC236}">
                <a16:creationId xmlns:a16="http://schemas.microsoft.com/office/drawing/2014/main" id="{3834358D-C07F-FD58-51A2-24FE123BB8EE}"/>
              </a:ext>
            </a:extLst>
          </p:cNvPr>
          <p:cNvSpPr/>
          <p:nvPr/>
        </p:nvSpPr>
        <p:spPr>
          <a:xfrm>
            <a:off x="130768" y="5418706"/>
            <a:ext cx="1800663" cy="808146"/>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Rectangle 8">
            <a:extLst>
              <a:ext uri="{FF2B5EF4-FFF2-40B4-BE49-F238E27FC236}">
                <a16:creationId xmlns:a16="http://schemas.microsoft.com/office/drawing/2014/main" id="{233CBA30-A17E-3F86-0312-5D49A3E54D13}"/>
              </a:ext>
            </a:extLst>
          </p:cNvPr>
          <p:cNvSpPr/>
          <p:nvPr/>
        </p:nvSpPr>
        <p:spPr>
          <a:xfrm>
            <a:off x="3668883" y="5437763"/>
            <a:ext cx="1640625" cy="808146"/>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TextBox 24">
            <a:extLst>
              <a:ext uri="{FF2B5EF4-FFF2-40B4-BE49-F238E27FC236}">
                <a16:creationId xmlns:a16="http://schemas.microsoft.com/office/drawing/2014/main" id="{A7A28230-F4A2-DA63-C286-C1C6EC45FB1F}"/>
              </a:ext>
            </a:extLst>
          </p:cNvPr>
          <p:cNvSpPr txBox="1"/>
          <p:nvPr/>
        </p:nvSpPr>
        <p:spPr>
          <a:xfrm>
            <a:off x="6931316" y="1196931"/>
            <a:ext cx="458178"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entury" pitchFamily="18"/>
                <a:cs typeface="Traditional Arabic" pitchFamily="18"/>
              </a:rPr>
              <a:t>Y1</a:t>
            </a:r>
          </a:p>
        </p:txBody>
      </p:sp>
      <p:sp>
        <p:nvSpPr>
          <p:cNvPr id="15" name="Rectangle 4">
            <a:extLst>
              <a:ext uri="{FF2B5EF4-FFF2-40B4-BE49-F238E27FC236}">
                <a16:creationId xmlns:a16="http://schemas.microsoft.com/office/drawing/2014/main" id="{16FA5762-7DE6-5BDC-F0B9-8F9DCF723B66}"/>
              </a:ext>
            </a:extLst>
          </p:cNvPr>
          <p:cNvSpPr/>
          <p:nvPr/>
        </p:nvSpPr>
        <p:spPr>
          <a:xfrm>
            <a:off x="5868838" y="1182090"/>
            <a:ext cx="2408383" cy="1231888"/>
          </a:xfrm>
          <a:prstGeom prst="rect">
            <a:avLst/>
          </a:prstGeom>
          <a:solidFill>
            <a:srgbClr val="FAA4E8">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6" name="Rectangle 14">
            <a:extLst>
              <a:ext uri="{FF2B5EF4-FFF2-40B4-BE49-F238E27FC236}">
                <a16:creationId xmlns:a16="http://schemas.microsoft.com/office/drawing/2014/main" id="{FF1CDD18-D8C5-FC40-43A6-64B2278B78CA}"/>
              </a:ext>
            </a:extLst>
          </p:cNvPr>
          <p:cNvSpPr/>
          <p:nvPr/>
        </p:nvSpPr>
        <p:spPr>
          <a:xfrm>
            <a:off x="896285" y="4685028"/>
            <a:ext cx="2060920" cy="715161"/>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Slide Number Placeholder 17">
            <a:extLst>
              <a:ext uri="{FF2B5EF4-FFF2-40B4-BE49-F238E27FC236}">
                <a16:creationId xmlns:a16="http://schemas.microsoft.com/office/drawing/2014/main" id="{B2269BC7-2970-7210-D41C-50ABA09AB1CA}"/>
              </a:ext>
            </a:extLst>
          </p:cNvPr>
          <p:cNvSpPr txBox="1"/>
          <p:nvPr/>
        </p:nvSpPr>
        <p:spPr>
          <a:xfrm>
            <a:off x="10558302" y="6542257"/>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D6A6B9-490E-4A5E-81C0-AB4DE96AE636}" type="slidenum">
              <a:t>15</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Content Placeholder 18">
            <a:extLst>
              <a:ext uri="{FF2B5EF4-FFF2-40B4-BE49-F238E27FC236}">
                <a16:creationId xmlns:a16="http://schemas.microsoft.com/office/drawing/2014/main" id="{CC442547-53DF-6110-9BEC-E2669565FACA}"/>
              </a:ext>
            </a:extLst>
          </p:cNvPr>
          <p:cNvPicPr>
            <a:picLocks noGrp="1" noChangeAspect="1"/>
          </p:cNvPicPr>
          <p:nvPr>
            <p:ph idx="1"/>
          </p:nvPr>
        </p:nvPicPr>
        <p:blipFill>
          <a:blip r:embed="rId3"/>
          <a:srcRect l="23063" t="19288" r="19373" b="5219"/>
          <a:stretch>
            <a:fillRect/>
          </a:stretch>
        </p:blipFill>
        <p:spPr>
          <a:xfrm>
            <a:off x="484641" y="978563"/>
            <a:ext cx="7725747" cy="5699254"/>
          </a:xfrm>
        </p:spPr>
      </p:pic>
      <p:sp>
        <p:nvSpPr>
          <p:cNvPr id="3" name="TextBox 9">
            <a:extLst>
              <a:ext uri="{FF2B5EF4-FFF2-40B4-BE49-F238E27FC236}">
                <a16:creationId xmlns:a16="http://schemas.microsoft.com/office/drawing/2014/main" id="{6AFA840B-3060-E2A0-57AB-2CEF82FCD45D}"/>
              </a:ext>
            </a:extLst>
          </p:cNvPr>
          <p:cNvSpPr txBox="1"/>
          <p:nvPr/>
        </p:nvSpPr>
        <p:spPr>
          <a:xfrm>
            <a:off x="447873" y="671800"/>
            <a:ext cx="10599578"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Demi" pitchFamily="34"/>
              </a:rPr>
              <a:t>JS. Bach Badinerie Analysis – B Section</a:t>
            </a:r>
          </a:p>
        </p:txBody>
      </p:sp>
      <p:sp>
        <p:nvSpPr>
          <p:cNvPr id="4" name="Rectangle 15">
            <a:extLst>
              <a:ext uri="{FF2B5EF4-FFF2-40B4-BE49-F238E27FC236}">
                <a16:creationId xmlns:a16="http://schemas.microsoft.com/office/drawing/2014/main" id="{B9E80A5A-DA47-F146-EEC7-C93A590DAC8F}"/>
              </a:ext>
            </a:extLst>
          </p:cNvPr>
          <p:cNvSpPr/>
          <p:nvPr/>
        </p:nvSpPr>
        <p:spPr>
          <a:xfrm>
            <a:off x="8881192" y="1371600"/>
            <a:ext cx="3158419" cy="3530580"/>
          </a:xfrm>
          <a:prstGeom prst="rect">
            <a:avLst/>
          </a:prstGeom>
          <a:solidFill>
            <a:srgbClr val="FFFFFF"/>
          </a:solidFill>
          <a:ln w="12701" cap="flat">
            <a:solidFill>
              <a:srgbClr val="000000"/>
            </a:solidFill>
            <a:prstDash val="solid"/>
            <a:miter/>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Analysis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key does the B section start in?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is the meaning of the two dots at the end of bar 16?</a:t>
            </a:r>
            <a:endParaRPr lang="en-GB" sz="1800" b="0" i="0" u="none" strike="noStrike" kern="120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aphicFrame>
        <p:nvGraphicFramePr>
          <p:cNvPr id="5" name="Table 21">
            <a:extLst>
              <a:ext uri="{FF2B5EF4-FFF2-40B4-BE49-F238E27FC236}">
                <a16:creationId xmlns:a16="http://schemas.microsoft.com/office/drawing/2014/main" id="{4C430851-5F2B-FF94-3018-BD1D05E04B76}"/>
              </a:ext>
            </a:extLst>
          </p:cNvPr>
          <p:cNvGraphicFramePr>
            <a:graphicFrameLocks noGrp="1"/>
          </p:cNvGraphicFramePr>
          <p:nvPr/>
        </p:nvGraphicFramePr>
        <p:xfrm>
          <a:off x="8544802" y="5075569"/>
          <a:ext cx="3460345" cy="1546232"/>
        </p:xfrm>
        <a:graphic>
          <a:graphicData uri="http://schemas.openxmlformats.org/drawingml/2006/table">
            <a:tbl>
              <a:tblPr firstRow="1" bandRow="1">
                <a:effectLst/>
                <a:tableStyleId>{5C22544A-7EE6-4342-B048-85BDC9FD1C3A}</a:tableStyleId>
              </a:tblPr>
              <a:tblGrid>
                <a:gridCol w="865086">
                  <a:extLst>
                    <a:ext uri="{9D8B030D-6E8A-4147-A177-3AD203B41FA5}">
                      <a16:colId xmlns:a16="http://schemas.microsoft.com/office/drawing/2014/main" val="1952064451"/>
                    </a:ext>
                  </a:extLst>
                </a:gridCol>
                <a:gridCol w="865086">
                  <a:extLst>
                    <a:ext uri="{9D8B030D-6E8A-4147-A177-3AD203B41FA5}">
                      <a16:colId xmlns:a16="http://schemas.microsoft.com/office/drawing/2014/main" val="1605661974"/>
                    </a:ext>
                  </a:extLst>
                </a:gridCol>
                <a:gridCol w="865086">
                  <a:extLst>
                    <a:ext uri="{9D8B030D-6E8A-4147-A177-3AD203B41FA5}">
                      <a16:colId xmlns:a16="http://schemas.microsoft.com/office/drawing/2014/main" val="324145070"/>
                    </a:ext>
                  </a:extLst>
                </a:gridCol>
                <a:gridCol w="865086">
                  <a:extLst>
                    <a:ext uri="{9D8B030D-6E8A-4147-A177-3AD203B41FA5}">
                      <a16:colId xmlns:a16="http://schemas.microsoft.com/office/drawing/2014/main" val="951876541"/>
                    </a:ext>
                  </a:extLst>
                </a:gridCol>
              </a:tblGrid>
              <a:tr h="347087">
                <a:tc gridSpan="4">
                  <a:txBody>
                    <a:bodyPr/>
                    <a:lstStyle/>
                    <a:p>
                      <a:pPr marL="0" marR="0" lvl="0" indent="0" algn="ctr" defTabSz="914400" rtl="0" fontAlgn="auto" hangingPunct="1">
                        <a:lnSpc>
                          <a:spcPct val="100000"/>
                        </a:lnSpc>
                        <a:spcBef>
                          <a:spcPts val="0"/>
                        </a:spcBef>
                        <a:spcAft>
                          <a:spcPts val="0"/>
                        </a:spcAft>
                        <a:buNone/>
                        <a:tabLst/>
                      </a:pPr>
                      <a:r>
                        <a:rPr lang="en-GB" sz="1200">
                          <a:latin typeface="Academico" pitchFamily="18"/>
                        </a:rPr>
                        <a:t>Simplified Chord Progression</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53637292"/>
                  </a:ext>
                </a:extLst>
              </a:tr>
              <a:tr h="347087">
                <a:tc>
                  <a:txBody>
                    <a:bodyPr/>
                    <a:lstStyle/>
                    <a:p>
                      <a:pPr lvl="0"/>
                      <a:r>
                        <a:rPr lang="en-GB" sz="1200">
                          <a:latin typeface="Academico" pitchFamily="18"/>
                        </a:rPr>
                        <a:t>F#m</a:t>
                      </a:r>
                    </a:p>
                  </a:txBody>
                  <a:tcPr/>
                </a:tc>
                <a:tc gridSpan="3">
                  <a:txBody>
                    <a:bodyPr/>
                    <a:lstStyle/>
                    <a:p>
                      <a:pPr lvl="0"/>
                      <a:r>
                        <a:rPr lang="en-GB" sz="1200">
                          <a:latin typeface="Academico" pitchFamily="18"/>
                        </a:rPr>
                        <a:t>From Bar 8</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77902348"/>
                  </a:ext>
                </a:extLst>
              </a:tr>
              <a:tr h="347087">
                <a:tc>
                  <a:txBody>
                    <a:bodyPr/>
                    <a:lstStyle/>
                    <a:p>
                      <a:pPr lvl="0"/>
                      <a:r>
                        <a:rPr lang="en-GB" sz="1200">
                          <a:latin typeface="Academico" pitchFamily="18"/>
                        </a:rPr>
                        <a:t>ii</a:t>
                      </a:r>
                    </a:p>
                  </a:txBody>
                  <a:tcPr/>
                </a:tc>
                <a:tc>
                  <a:txBody>
                    <a:bodyPr/>
                    <a:lstStyle/>
                    <a:p>
                      <a:pPr lvl="0"/>
                      <a:r>
                        <a:rPr lang="en-GB" sz="1200">
                          <a:latin typeface="Academico" pitchFamily="18"/>
                        </a:rPr>
                        <a:t>V</a:t>
                      </a:r>
                    </a:p>
                  </a:txBody>
                  <a:tcPr/>
                </a:tc>
                <a:tc>
                  <a:txBody>
                    <a:bodyPr/>
                    <a:lstStyle/>
                    <a:p>
                      <a:pPr lvl="0"/>
                      <a:r>
                        <a:rPr lang="en-GB" sz="1200">
                          <a:latin typeface="Academico" pitchFamily="18"/>
                        </a:rPr>
                        <a:t>i</a:t>
                      </a:r>
                    </a:p>
                  </a:txBody>
                  <a:tcPr/>
                </a:tc>
                <a:tc>
                  <a:txBody>
                    <a:bodyPr/>
                    <a:lstStyle/>
                    <a:p>
                      <a:pPr lvl="0"/>
                      <a:endParaRPr lang="en-GB" sz="1200">
                        <a:latin typeface="Academico" pitchFamily="18"/>
                      </a:endParaRPr>
                    </a:p>
                  </a:txBody>
                  <a:tcPr/>
                </a:tc>
                <a:extLst>
                  <a:ext uri="{0D108BD9-81ED-4DB2-BD59-A6C34878D82A}">
                    <a16:rowId xmlns:a16="http://schemas.microsoft.com/office/drawing/2014/main" val="3620583017"/>
                  </a:ext>
                </a:extLst>
              </a:tr>
              <a:tr h="504968">
                <a:tc>
                  <a:txBody>
                    <a:bodyPr/>
                    <a:lstStyle/>
                    <a:p>
                      <a:pPr lvl="0"/>
                      <a:endParaRPr lang="en-GB" sz="1200">
                        <a:latin typeface="Academico" pitchFamily="18"/>
                      </a:endParaRPr>
                    </a:p>
                  </a:txBody>
                  <a:tcPr/>
                </a:tc>
                <a:tc>
                  <a:txBody>
                    <a:bodyPr/>
                    <a:lstStyle/>
                    <a:p>
                      <a:pPr lvl="0"/>
                      <a:endParaRPr lang="en-GB" sz="1200">
                        <a:latin typeface="Academico" pitchFamily="18"/>
                      </a:endParaRPr>
                    </a:p>
                  </a:txBody>
                  <a:tcPr/>
                </a:tc>
                <a:tc>
                  <a:txBody>
                    <a:bodyPr/>
                    <a:lstStyle/>
                    <a:p>
                      <a:pPr lvl="0"/>
                      <a:endParaRPr lang="en-GB" sz="1200">
                        <a:latin typeface="Academico" pitchFamily="18"/>
                      </a:endParaRPr>
                    </a:p>
                  </a:txBody>
                  <a:tcPr/>
                </a:tc>
                <a:tc>
                  <a:txBody>
                    <a:bodyPr/>
                    <a:lstStyle/>
                    <a:p>
                      <a:pPr lvl="0"/>
                      <a:endParaRPr lang="en-GB" sz="1200">
                        <a:latin typeface="Academico" pitchFamily="18"/>
                      </a:endParaRPr>
                    </a:p>
                  </a:txBody>
                  <a:tcPr/>
                </a:tc>
                <a:extLst>
                  <a:ext uri="{0D108BD9-81ED-4DB2-BD59-A6C34878D82A}">
                    <a16:rowId xmlns:a16="http://schemas.microsoft.com/office/drawing/2014/main" val="381442365"/>
                  </a:ext>
                </a:extLst>
              </a:tr>
            </a:tbl>
          </a:graphicData>
        </a:graphic>
      </p:graphicFrame>
      <p:sp>
        <p:nvSpPr>
          <p:cNvPr id="6" name="Rectangle 21">
            <a:extLst>
              <a:ext uri="{FF2B5EF4-FFF2-40B4-BE49-F238E27FC236}">
                <a16:creationId xmlns:a16="http://schemas.microsoft.com/office/drawing/2014/main" id="{507B9F40-5CB6-F377-D64F-1EBD4EAFEB48}"/>
              </a:ext>
            </a:extLst>
          </p:cNvPr>
          <p:cNvSpPr/>
          <p:nvPr/>
        </p:nvSpPr>
        <p:spPr>
          <a:xfrm>
            <a:off x="3999137" y="1884742"/>
            <a:ext cx="449464" cy="327309"/>
          </a:xfrm>
          <a:prstGeom prst="rect">
            <a:avLst/>
          </a:prstGeom>
          <a:solidFill>
            <a:srgbClr val="FFC0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4">
            <a:extLst>
              <a:ext uri="{FF2B5EF4-FFF2-40B4-BE49-F238E27FC236}">
                <a16:creationId xmlns:a16="http://schemas.microsoft.com/office/drawing/2014/main" id="{4E7D85C4-4890-E5BD-A717-BA09E2ED0EDB}"/>
              </a:ext>
            </a:extLst>
          </p:cNvPr>
          <p:cNvSpPr/>
          <p:nvPr/>
        </p:nvSpPr>
        <p:spPr>
          <a:xfrm>
            <a:off x="793104" y="1435681"/>
            <a:ext cx="3810112" cy="1225424"/>
          </a:xfrm>
          <a:prstGeom prst="rect">
            <a:avLst/>
          </a:prstGeom>
          <a:solidFill>
            <a:srgbClr val="FAA4E8">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8">
            <a:extLst>
              <a:ext uri="{FF2B5EF4-FFF2-40B4-BE49-F238E27FC236}">
                <a16:creationId xmlns:a16="http://schemas.microsoft.com/office/drawing/2014/main" id="{3614DF88-C6A0-20E6-A40A-0B785ADB3567}"/>
              </a:ext>
            </a:extLst>
          </p:cNvPr>
          <p:cNvSpPr/>
          <p:nvPr/>
        </p:nvSpPr>
        <p:spPr>
          <a:xfrm>
            <a:off x="3722915" y="5998034"/>
            <a:ext cx="1232062" cy="679783"/>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Rectangle 19">
            <a:extLst>
              <a:ext uri="{FF2B5EF4-FFF2-40B4-BE49-F238E27FC236}">
                <a16:creationId xmlns:a16="http://schemas.microsoft.com/office/drawing/2014/main" id="{20FE8187-F3C8-588C-51CF-E12585D50A8F}"/>
              </a:ext>
            </a:extLst>
          </p:cNvPr>
          <p:cNvSpPr/>
          <p:nvPr/>
        </p:nvSpPr>
        <p:spPr>
          <a:xfrm>
            <a:off x="4954978" y="2830909"/>
            <a:ext cx="2220263" cy="2071271"/>
          </a:xfrm>
          <a:prstGeom prst="rect">
            <a:avLst/>
          </a:prstGeom>
          <a:solidFill>
            <a:srgbClr val="FEA70A">
              <a:alpha val="23137"/>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Franklin Gothic Demi" pitchFamily="34"/>
              </a:rPr>
              <a:t>Inversions of chords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9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p:txBody>
      </p:sp>
      <p:sp>
        <p:nvSpPr>
          <p:cNvPr id="10" name="Rectangle 20">
            <a:extLst>
              <a:ext uri="{FF2B5EF4-FFF2-40B4-BE49-F238E27FC236}">
                <a16:creationId xmlns:a16="http://schemas.microsoft.com/office/drawing/2014/main" id="{78127E96-52CB-3B51-CB77-1683FC0514DC}"/>
              </a:ext>
            </a:extLst>
          </p:cNvPr>
          <p:cNvSpPr/>
          <p:nvPr/>
        </p:nvSpPr>
        <p:spPr>
          <a:xfrm>
            <a:off x="4929932" y="1507223"/>
            <a:ext cx="2267337" cy="1138327"/>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1" name="Rectangle 21">
            <a:extLst>
              <a:ext uri="{FF2B5EF4-FFF2-40B4-BE49-F238E27FC236}">
                <a16:creationId xmlns:a16="http://schemas.microsoft.com/office/drawing/2014/main" id="{00337D28-7EE4-133D-685F-A0A55B571D75}"/>
              </a:ext>
            </a:extLst>
          </p:cNvPr>
          <p:cNvSpPr/>
          <p:nvPr/>
        </p:nvSpPr>
        <p:spPr>
          <a:xfrm>
            <a:off x="5000442" y="5150165"/>
            <a:ext cx="728557" cy="382557"/>
          </a:xfrm>
          <a:prstGeom prst="rect">
            <a:avLst/>
          </a:prstGeom>
          <a:solidFill>
            <a:srgbClr val="7030A0">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Rectangle 22">
            <a:extLst>
              <a:ext uri="{FF2B5EF4-FFF2-40B4-BE49-F238E27FC236}">
                <a16:creationId xmlns:a16="http://schemas.microsoft.com/office/drawing/2014/main" id="{7356BCE7-FA14-91A0-915B-7C4468B4A7A4}"/>
              </a:ext>
            </a:extLst>
          </p:cNvPr>
          <p:cNvSpPr/>
          <p:nvPr/>
        </p:nvSpPr>
        <p:spPr>
          <a:xfrm>
            <a:off x="7328531" y="4902180"/>
            <a:ext cx="728557" cy="382557"/>
          </a:xfrm>
          <a:prstGeom prst="rect">
            <a:avLst/>
          </a:prstGeom>
          <a:solidFill>
            <a:srgbClr val="7030A0">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Slide Number Placeholder 13">
            <a:extLst>
              <a:ext uri="{FF2B5EF4-FFF2-40B4-BE49-F238E27FC236}">
                <a16:creationId xmlns:a16="http://schemas.microsoft.com/office/drawing/2014/main" id="{F0DF7A7A-0A7C-5F11-EFE8-9BBD7D15C634}"/>
              </a:ext>
            </a:extLst>
          </p:cNvPr>
          <p:cNvSpPr txBox="1"/>
          <p:nvPr/>
        </p:nvSpPr>
        <p:spPr>
          <a:xfrm>
            <a:off x="10558302" y="6531495"/>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D2E96D-0026-4958-8C00-3796B3580D35}" type="slidenum">
              <a:t>16</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2D68CB05-4910-44CB-14C8-D6F960B9AF5F}"/>
              </a:ext>
            </a:extLst>
          </p:cNvPr>
          <p:cNvPicPr>
            <a:picLocks noChangeAspect="1"/>
          </p:cNvPicPr>
          <p:nvPr/>
        </p:nvPicPr>
        <p:blipFill>
          <a:blip r:embed="rId3"/>
          <a:srcRect l="25500" t="15031" r="21454" b="20000"/>
          <a:stretch>
            <a:fillRect/>
          </a:stretch>
        </p:blipFill>
        <p:spPr>
          <a:xfrm>
            <a:off x="447873" y="1324618"/>
            <a:ext cx="7851614" cy="5409334"/>
          </a:xfrm>
          <a:prstGeom prst="rect">
            <a:avLst/>
          </a:prstGeom>
          <a:noFill/>
          <a:ln cap="flat">
            <a:noFill/>
          </a:ln>
        </p:spPr>
      </p:pic>
      <p:sp>
        <p:nvSpPr>
          <p:cNvPr id="3" name="TextBox 9">
            <a:extLst>
              <a:ext uri="{FF2B5EF4-FFF2-40B4-BE49-F238E27FC236}">
                <a16:creationId xmlns:a16="http://schemas.microsoft.com/office/drawing/2014/main" id="{F23656A8-5402-6C7D-A2D9-6BA6523114B0}"/>
              </a:ext>
            </a:extLst>
          </p:cNvPr>
          <p:cNvSpPr txBox="1"/>
          <p:nvPr/>
        </p:nvSpPr>
        <p:spPr>
          <a:xfrm>
            <a:off x="447873" y="671800"/>
            <a:ext cx="10599578"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Demi" pitchFamily="34"/>
              </a:rPr>
              <a:t>JS. Bach Badinerie Analysis – B Section</a:t>
            </a:r>
          </a:p>
        </p:txBody>
      </p:sp>
      <p:sp>
        <p:nvSpPr>
          <p:cNvPr id="4" name="Rectangle 15">
            <a:extLst>
              <a:ext uri="{FF2B5EF4-FFF2-40B4-BE49-F238E27FC236}">
                <a16:creationId xmlns:a16="http://schemas.microsoft.com/office/drawing/2014/main" id="{FC29536A-9ACA-588B-55A0-F40C2C79C427}"/>
              </a:ext>
            </a:extLst>
          </p:cNvPr>
          <p:cNvSpPr/>
          <p:nvPr/>
        </p:nvSpPr>
        <p:spPr>
          <a:xfrm>
            <a:off x="8881192" y="1371600"/>
            <a:ext cx="3158419" cy="4814599"/>
          </a:xfrm>
          <a:prstGeom prst="rect">
            <a:avLst/>
          </a:prstGeom>
          <a:solidFill>
            <a:srgbClr val="FFFFFF"/>
          </a:solidFill>
          <a:ln w="12701" cap="flat">
            <a:solidFill>
              <a:srgbClr val="000000"/>
            </a:solidFill>
            <a:prstDash val="solid"/>
            <a:miter/>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Analysis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Why is there a blue box over the notes played by the cello in bar 20?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keys do the piece </a:t>
            </a:r>
            <a:r>
              <a:rPr lang="en-GB" sz="1800" b="0" i="1" u="none" strike="noStrike" kern="0" cap="none" spc="0" baseline="0">
                <a:solidFill>
                  <a:srgbClr val="000000"/>
                </a:solidFill>
                <a:uFillTx/>
                <a:latin typeface="Calibri"/>
              </a:rPr>
              <a:t>modulate</a:t>
            </a:r>
            <a:r>
              <a:rPr lang="en-GB" sz="1800" b="0" i="0" u="none" strike="noStrike" kern="0" cap="none" spc="0" baseline="0">
                <a:solidFill>
                  <a:srgbClr val="000000"/>
                </a:solidFill>
                <a:uFillTx/>
                <a:latin typeface="Calibri"/>
              </a:rPr>
              <a:t> to from bar 16 to bar 20?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differences to X1 have compared to X?</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4">
            <a:extLst>
              <a:ext uri="{FF2B5EF4-FFF2-40B4-BE49-F238E27FC236}">
                <a16:creationId xmlns:a16="http://schemas.microsoft.com/office/drawing/2014/main" id="{59C3D494-A1D4-C1A5-C67E-036C0B24F36A}"/>
              </a:ext>
            </a:extLst>
          </p:cNvPr>
          <p:cNvSpPr/>
          <p:nvPr/>
        </p:nvSpPr>
        <p:spPr>
          <a:xfrm>
            <a:off x="5822304" y="1528483"/>
            <a:ext cx="2494967" cy="1138327"/>
          </a:xfrm>
          <a:prstGeom prst="rect">
            <a:avLst/>
          </a:prstGeom>
          <a:solidFill>
            <a:srgbClr val="FAA4E8">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8">
            <a:extLst>
              <a:ext uri="{FF2B5EF4-FFF2-40B4-BE49-F238E27FC236}">
                <a16:creationId xmlns:a16="http://schemas.microsoft.com/office/drawing/2014/main" id="{375B7C86-4971-9BFA-15A0-789E2C8D8A1A}"/>
              </a:ext>
            </a:extLst>
          </p:cNvPr>
          <p:cNvSpPr/>
          <p:nvPr/>
        </p:nvSpPr>
        <p:spPr>
          <a:xfrm>
            <a:off x="1931441" y="5960708"/>
            <a:ext cx="1343610" cy="679783"/>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20">
            <a:extLst>
              <a:ext uri="{FF2B5EF4-FFF2-40B4-BE49-F238E27FC236}">
                <a16:creationId xmlns:a16="http://schemas.microsoft.com/office/drawing/2014/main" id="{83C89A56-95BB-0945-ABB2-034DC5F6D977}"/>
              </a:ext>
            </a:extLst>
          </p:cNvPr>
          <p:cNvSpPr/>
          <p:nvPr/>
        </p:nvSpPr>
        <p:spPr>
          <a:xfrm>
            <a:off x="1338443" y="1528483"/>
            <a:ext cx="1988884" cy="1138327"/>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21">
            <a:extLst>
              <a:ext uri="{FF2B5EF4-FFF2-40B4-BE49-F238E27FC236}">
                <a16:creationId xmlns:a16="http://schemas.microsoft.com/office/drawing/2014/main" id="{8928A372-D2DF-E64C-2676-1B68644CCF22}"/>
              </a:ext>
            </a:extLst>
          </p:cNvPr>
          <p:cNvSpPr/>
          <p:nvPr/>
        </p:nvSpPr>
        <p:spPr>
          <a:xfrm>
            <a:off x="3397572" y="4956066"/>
            <a:ext cx="623922" cy="280912"/>
          </a:xfrm>
          <a:prstGeom prst="rect">
            <a:avLst/>
          </a:prstGeom>
          <a:solidFill>
            <a:srgbClr val="7030A0">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Rectangle 8">
            <a:extLst>
              <a:ext uri="{FF2B5EF4-FFF2-40B4-BE49-F238E27FC236}">
                <a16:creationId xmlns:a16="http://schemas.microsoft.com/office/drawing/2014/main" id="{468284F3-CD65-34F2-8800-6E7A2ECFAB84}"/>
              </a:ext>
            </a:extLst>
          </p:cNvPr>
          <p:cNvSpPr/>
          <p:nvPr/>
        </p:nvSpPr>
        <p:spPr>
          <a:xfrm>
            <a:off x="3327337" y="5846307"/>
            <a:ext cx="2494967" cy="679783"/>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Rectangle 8">
            <a:extLst>
              <a:ext uri="{FF2B5EF4-FFF2-40B4-BE49-F238E27FC236}">
                <a16:creationId xmlns:a16="http://schemas.microsoft.com/office/drawing/2014/main" id="{0C744D56-D9DA-34E6-7E79-9CB05C783107}"/>
              </a:ext>
            </a:extLst>
          </p:cNvPr>
          <p:cNvSpPr/>
          <p:nvPr/>
        </p:nvSpPr>
        <p:spPr>
          <a:xfrm>
            <a:off x="7008171" y="5883222"/>
            <a:ext cx="1165448" cy="679783"/>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1" name="Rectangle 20">
            <a:extLst>
              <a:ext uri="{FF2B5EF4-FFF2-40B4-BE49-F238E27FC236}">
                <a16:creationId xmlns:a16="http://schemas.microsoft.com/office/drawing/2014/main" id="{9B6ECEAE-E5AC-8846-1F2F-FD77CF9876B1}"/>
              </a:ext>
            </a:extLst>
          </p:cNvPr>
          <p:cNvSpPr/>
          <p:nvPr/>
        </p:nvSpPr>
        <p:spPr>
          <a:xfrm>
            <a:off x="3327337" y="1528483"/>
            <a:ext cx="2494967" cy="1138327"/>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Rectangle 19">
            <a:extLst>
              <a:ext uri="{FF2B5EF4-FFF2-40B4-BE49-F238E27FC236}">
                <a16:creationId xmlns:a16="http://schemas.microsoft.com/office/drawing/2014/main" id="{DEF16D6A-F368-2665-055B-CF6DA9F8B411}"/>
              </a:ext>
            </a:extLst>
          </p:cNvPr>
          <p:cNvSpPr/>
          <p:nvPr/>
        </p:nvSpPr>
        <p:spPr>
          <a:xfrm>
            <a:off x="3853546" y="2782674"/>
            <a:ext cx="2119240" cy="2071271"/>
          </a:xfrm>
          <a:prstGeom prst="rect">
            <a:avLst/>
          </a:prstGeom>
          <a:solidFill>
            <a:srgbClr val="FEA70A">
              <a:alpha val="23137"/>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Franklin Gothic Demi" pitchFamily="34"/>
              </a:rPr>
              <a:t>Inversions of chords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9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p:txBody>
      </p:sp>
      <p:sp>
        <p:nvSpPr>
          <p:cNvPr id="13" name="Rectangle 20">
            <a:extLst>
              <a:ext uri="{FF2B5EF4-FFF2-40B4-BE49-F238E27FC236}">
                <a16:creationId xmlns:a16="http://schemas.microsoft.com/office/drawing/2014/main" id="{F50329FC-A92B-CF28-AC8B-1F6F4B5CC749}"/>
              </a:ext>
            </a:extLst>
          </p:cNvPr>
          <p:cNvSpPr/>
          <p:nvPr/>
        </p:nvSpPr>
        <p:spPr>
          <a:xfrm>
            <a:off x="2745632" y="5314063"/>
            <a:ext cx="1266535" cy="532244"/>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Slide Number Placeholder 14">
            <a:extLst>
              <a:ext uri="{FF2B5EF4-FFF2-40B4-BE49-F238E27FC236}">
                <a16:creationId xmlns:a16="http://schemas.microsoft.com/office/drawing/2014/main" id="{673BAAAF-BD1D-10DA-80C3-571C1F40AC65}"/>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CFFE7F-A9C7-4680-8DF7-7E35B8E7D573}" type="slidenum">
              <a:t>17</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1545E57-2659-DFF1-47AB-6F92EBD3C4E0}"/>
              </a:ext>
            </a:extLst>
          </p:cNvPr>
          <p:cNvPicPr>
            <a:picLocks noChangeAspect="1"/>
          </p:cNvPicPr>
          <p:nvPr/>
        </p:nvPicPr>
        <p:blipFill>
          <a:blip r:embed="rId3"/>
          <a:srcRect l="25484" t="20000" r="21863" b="17959"/>
          <a:stretch>
            <a:fillRect/>
          </a:stretch>
        </p:blipFill>
        <p:spPr>
          <a:xfrm>
            <a:off x="499801" y="1095368"/>
            <a:ext cx="8159008" cy="5407715"/>
          </a:xfrm>
          <a:prstGeom prst="rect">
            <a:avLst/>
          </a:prstGeom>
          <a:noFill/>
          <a:ln cap="flat">
            <a:noFill/>
          </a:ln>
        </p:spPr>
      </p:pic>
      <p:sp>
        <p:nvSpPr>
          <p:cNvPr id="3" name="TextBox 9">
            <a:extLst>
              <a:ext uri="{FF2B5EF4-FFF2-40B4-BE49-F238E27FC236}">
                <a16:creationId xmlns:a16="http://schemas.microsoft.com/office/drawing/2014/main" id="{43E48D0E-1243-9611-069B-84EB58A6C4BF}"/>
              </a:ext>
            </a:extLst>
          </p:cNvPr>
          <p:cNvSpPr txBox="1"/>
          <p:nvPr/>
        </p:nvSpPr>
        <p:spPr>
          <a:xfrm>
            <a:off x="447873" y="671800"/>
            <a:ext cx="10599578"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Demi" pitchFamily="34"/>
              </a:rPr>
              <a:t>JS. Bach Badinerie Analysis – B Section</a:t>
            </a:r>
          </a:p>
        </p:txBody>
      </p:sp>
      <p:sp>
        <p:nvSpPr>
          <p:cNvPr id="4" name="Rectangle 15">
            <a:extLst>
              <a:ext uri="{FF2B5EF4-FFF2-40B4-BE49-F238E27FC236}">
                <a16:creationId xmlns:a16="http://schemas.microsoft.com/office/drawing/2014/main" id="{8FA4C178-7CC3-D34F-DA10-1AA6A60B0C73}"/>
              </a:ext>
            </a:extLst>
          </p:cNvPr>
          <p:cNvSpPr/>
          <p:nvPr/>
        </p:nvSpPr>
        <p:spPr>
          <a:xfrm>
            <a:off x="8881192" y="1371600"/>
            <a:ext cx="3158419" cy="4814599"/>
          </a:xfrm>
          <a:prstGeom prst="rect">
            <a:avLst/>
          </a:prstGeom>
          <a:solidFill>
            <a:srgbClr val="FFFFFF"/>
          </a:solidFill>
          <a:ln w="12701" cap="flat">
            <a:solidFill>
              <a:srgbClr val="000000"/>
            </a:solidFill>
            <a:prstDash val="solid"/>
            <a:miter/>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Analysis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chords feature in the ‘Perfect Cadence’ in Bar 27 to 28?</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is the relationship of D Major to G Major?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The piece is mainly Homophonic although in this part the Flute and violins create a polyphonic texture. What does Homophonic and Polyphonic mean?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4">
            <a:extLst>
              <a:ext uri="{FF2B5EF4-FFF2-40B4-BE49-F238E27FC236}">
                <a16:creationId xmlns:a16="http://schemas.microsoft.com/office/drawing/2014/main" id="{449B2550-1AD5-5784-3519-1B6E9C0A519A}"/>
              </a:ext>
            </a:extLst>
          </p:cNvPr>
          <p:cNvSpPr/>
          <p:nvPr/>
        </p:nvSpPr>
        <p:spPr>
          <a:xfrm>
            <a:off x="2455182" y="1287621"/>
            <a:ext cx="4990648" cy="1351190"/>
          </a:xfrm>
          <a:prstGeom prst="rect">
            <a:avLst/>
          </a:prstGeom>
          <a:solidFill>
            <a:srgbClr val="FAA4E8">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8">
            <a:extLst>
              <a:ext uri="{FF2B5EF4-FFF2-40B4-BE49-F238E27FC236}">
                <a16:creationId xmlns:a16="http://schemas.microsoft.com/office/drawing/2014/main" id="{5BAA5DBA-A87C-B2FF-5F20-E09E72362B8F}"/>
              </a:ext>
            </a:extLst>
          </p:cNvPr>
          <p:cNvSpPr/>
          <p:nvPr/>
        </p:nvSpPr>
        <p:spPr>
          <a:xfrm>
            <a:off x="499801" y="5728999"/>
            <a:ext cx="1515608" cy="774085"/>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21">
            <a:extLst>
              <a:ext uri="{FF2B5EF4-FFF2-40B4-BE49-F238E27FC236}">
                <a16:creationId xmlns:a16="http://schemas.microsoft.com/office/drawing/2014/main" id="{2AA43FBF-9551-FC1D-8AC4-5A8AA8DDB608}"/>
              </a:ext>
            </a:extLst>
          </p:cNvPr>
          <p:cNvSpPr/>
          <p:nvPr/>
        </p:nvSpPr>
        <p:spPr>
          <a:xfrm>
            <a:off x="2455182" y="4875580"/>
            <a:ext cx="642585" cy="330903"/>
          </a:xfrm>
          <a:prstGeom prst="rect">
            <a:avLst/>
          </a:prstGeom>
          <a:solidFill>
            <a:srgbClr val="7030A0">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20">
            <a:extLst>
              <a:ext uri="{FF2B5EF4-FFF2-40B4-BE49-F238E27FC236}">
                <a16:creationId xmlns:a16="http://schemas.microsoft.com/office/drawing/2014/main" id="{1BD5FB77-24DA-7AED-D2C9-ACEA6AED12DE}"/>
              </a:ext>
            </a:extLst>
          </p:cNvPr>
          <p:cNvSpPr/>
          <p:nvPr/>
        </p:nvSpPr>
        <p:spPr>
          <a:xfrm>
            <a:off x="7233653" y="4873066"/>
            <a:ext cx="1266535" cy="1138327"/>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Rectangle 8">
            <a:extLst>
              <a:ext uri="{FF2B5EF4-FFF2-40B4-BE49-F238E27FC236}">
                <a16:creationId xmlns:a16="http://schemas.microsoft.com/office/drawing/2014/main" id="{147C5295-6568-2BDD-921C-D9F1F18948C0}"/>
              </a:ext>
            </a:extLst>
          </p:cNvPr>
          <p:cNvSpPr/>
          <p:nvPr/>
        </p:nvSpPr>
        <p:spPr>
          <a:xfrm>
            <a:off x="6588873" y="5762631"/>
            <a:ext cx="1165448" cy="679783"/>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0" name="Picture 8">
            <a:extLst>
              <a:ext uri="{FF2B5EF4-FFF2-40B4-BE49-F238E27FC236}">
                <a16:creationId xmlns:a16="http://schemas.microsoft.com/office/drawing/2014/main" id="{BF558DF7-253E-A8DE-5245-FA12B87411AC}"/>
              </a:ext>
            </a:extLst>
          </p:cNvPr>
          <p:cNvPicPr>
            <a:picLocks noChangeAspect="1"/>
          </p:cNvPicPr>
          <p:nvPr/>
        </p:nvPicPr>
        <p:blipFill>
          <a:blip r:embed="rId4"/>
          <a:srcRect l="64052" t="78430" r="32306" b="14966"/>
          <a:stretch>
            <a:fillRect/>
          </a:stretch>
        </p:blipFill>
        <p:spPr>
          <a:xfrm>
            <a:off x="597158" y="5785198"/>
            <a:ext cx="671809" cy="685214"/>
          </a:xfrm>
          <a:prstGeom prst="rect">
            <a:avLst/>
          </a:prstGeom>
          <a:noFill/>
          <a:ln cap="flat">
            <a:noFill/>
          </a:ln>
        </p:spPr>
      </p:pic>
      <p:sp>
        <p:nvSpPr>
          <p:cNvPr id="11" name="Rectangle 21">
            <a:extLst>
              <a:ext uri="{FF2B5EF4-FFF2-40B4-BE49-F238E27FC236}">
                <a16:creationId xmlns:a16="http://schemas.microsoft.com/office/drawing/2014/main" id="{C10C303C-1364-79D9-A9BE-2D5D719FC9CD}"/>
              </a:ext>
            </a:extLst>
          </p:cNvPr>
          <p:cNvSpPr/>
          <p:nvPr/>
        </p:nvSpPr>
        <p:spPr>
          <a:xfrm>
            <a:off x="5187820" y="4854403"/>
            <a:ext cx="712235" cy="330903"/>
          </a:xfrm>
          <a:prstGeom prst="rect">
            <a:avLst/>
          </a:prstGeom>
          <a:solidFill>
            <a:srgbClr val="7030A0">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Rectangle 4">
            <a:extLst>
              <a:ext uri="{FF2B5EF4-FFF2-40B4-BE49-F238E27FC236}">
                <a16:creationId xmlns:a16="http://schemas.microsoft.com/office/drawing/2014/main" id="{4DEB9D7B-D213-1117-64E5-5AB88E20CA5D}"/>
              </a:ext>
            </a:extLst>
          </p:cNvPr>
          <p:cNvSpPr/>
          <p:nvPr/>
        </p:nvSpPr>
        <p:spPr>
          <a:xfrm>
            <a:off x="602434" y="1287621"/>
            <a:ext cx="1852738" cy="1351190"/>
          </a:xfrm>
          <a:prstGeom prst="rect">
            <a:avLst/>
          </a:prstGeom>
          <a:solidFill>
            <a:srgbClr val="FAA4E8">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Rectangle 21">
            <a:extLst>
              <a:ext uri="{FF2B5EF4-FFF2-40B4-BE49-F238E27FC236}">
                <a16:creationId xmlns:a16="http://schemas.microsoft.com/office/drawing/2014/main" id="{0A4EF9A1-B0DB-C8B4-C73F-E7C470C7A101}"/>
              </a:ext>
            </a:extLst>
          </p:cNvPr>
          <p:cNvSpPr/>
          <p:nvPr/>
        </p:nvSpPr>
        <p:spPr>
          <a:xfrm>
            <a:off x="6847045" y="1618588"/>
            <a:ext cx="458827" cy="327309"/>
          </a:xfrm>
          <a:prstGeom prst="rect">
            <a:avLst/>
          </a:prstGeom>
          <a:solidFill>
            <a:srgbClr val="FFC0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Rectangle 13">
            <a:extLst>
              <a:ext uri="{FF2B5EF4-FFF2-40B4-BE49-F238E27FC236}">
                <a16:creationId xmlns:a16="http://schemas.microsoft.com/office/drawing/2014/main" id="{EAA187EC-F55F-8241-3795-94F0D4A48BEE}"/>
              </a:ext>
            </a:extLst>
          </p:cNvPr>
          <p:cNvSpPr/>
          <p:nvPr/>
        </p:nvSpPr>
        <p:spPr>
          <a:xfrm>
            <a:off x="447873" y="1178314"/>
            <a:ext cx="8210937" cy="2984894"/>
          </a:xfrm>
          <a:prstGeom prst="rect">
            <a:avLst/>
          </a:prstGeom>
          <a:no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5" name="Slide Number Placeholder 15">
            <a:extLst>
              <a:ext uri="{FF2B5EF4-FFF2-40B4-BE49-F238E27FC236}">
                <a16:creationId xmlns:a16="http://schemas.microsoft.com/office/drawing/2014/main" id="{B80AAB67-96BB-B120-808E-EC80B5570A70}"/>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383E4F-6EB8-4DF1-820A-C3F6660F71F8}" type="slidenum">
              <a:t>18</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B822E60-3779-94CD-F24D-EBF40EE5B3E9}"/>
              </a:ext>
            </a:extLst>
          </p:cNvPr>
          <p:cNvPicPr>
            <a:picLocks noChangeAspect="1"/>
          </p:cNvPicPr>
          <p:nvPr/>
        </p:nvPicPr>
        <p:blipFill>
          <a:blip r:embed="rId3"/>
          <a:srcRect l="25408" t="15238" r="21480" b="19047"/>
          <a:stretch>
            <a:fillRect/>
          </a:stretch>
        </p:blipFill>
        <p:spPr>
          <a:xfrm>
            <a:off x="597158" y="1006059"/>
            <a:ext cx="7968337" cy="5545689"/>
          </a:xfrm>
          <a:prstGeom prst="rect">
            <a:avLst/>
          </a:prstGeom>
          <a:noFill/>
          <a:ln cap="flat">
            <a:noFill/>
          </a:ln>
        </p:spPr>
      </p:pic>
      <p:sp>
        <p:nvSpPr>
          <p:cNvPr id="3" name="TextBox 9">
            <a:extLst>
              <a:ext uri="{FF2B5EF4-FFF2-40B4-BE49-F238E27FC236}">
                <a16:creationId xmlns:a16="http://schemas.microsoft.com/office/drawing/2014/main" id="{82E588AF-3A48-5837-DADD-C981130E1B14}"/>
              </a:ext>
            </a:extLst>
          </p:cNvPr>
          <p:cNvSpPr txBox="1"/>
          <p:nvPr/>
        </p:nvSpPr>
        <p:spPr>
          <a:xfrm>
            <a:off x="447873" y="671800"/>
            <a:ext cx="10599578"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Demi" pitchFamily="34"/>
              </a:rPr>
              <a:t>JS. Bach Badinerie Analysis – B Section</a:t>
            </a:r>
          </a:p>
        </p:txBody>
      </p:sp>
      <p:sp>
        <p:nvSpPr>
          <p:cNvPr id="4" name="Rectangle 15">
            <a:extLst>
              <a:ext uri="{FF2B5EF4-FFF2-40B4-BE49-F238E27FC236}">
                <a16:creationId xmlns:a16="http://schemas.microsoft.com/office/drawing/2014/main" id="{0D4F4CC6-3C5E-1CD2-7626-131568514713}"/>
              </a:ext>
            </a:extLst>
          </p:cNvPr>
          <p:cNvSpPr/>
          <p:nvPr/>
        </p:nvSpPr>
        <p:spPr>
          <a:xfrm>
            <a:off x="8881192" y="1371600"/>
            <a:ext cx="3158419" cy="4814599"/>
          </a:xfrm>
          <a:prstGeom prst="rect">
            <a:avLst/>
          </a:prstGeom>
          <a:solidFill>
            <a:srgbClr val="FFFFFF"/>
          </a:solidFill>
          <a:ln w="12701" cap="flat">
            <a:solidFill>
              <a:srgbClr val="000000"/>
            </a:solidFill>
            <a:prstDash val="solid"/>
            <a:miter/>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Analysis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alibri"/>
              </a:rPr>
              <a:t>What melodic devices can be seen in this section of the piece? And in what bar and beat? (e.g. X2 starts on bar 32</a:t>
            </a:r>
            <a:r>
              <a:rPr lang="en-GB" sz="1400" b="0" i="0" u="none" strike="noStrike" kern="0" cap="none" spc="0" baseline="30000">
                <a:solidFill>
                  <a:srgbClr val="000000"/>
                </a:solidFill>
                <a:uFillTx/>
                <a:latin typeface="Calibri"/>
              </a:rPr>
              <a:t>2</a:t>
            </a:r>
            <a:r>
              <a:rPr lang="en-GB" sz="1400" b="0" i="0" u="none" strike="noStrike" kern="0" cap="none" spc="0" baseline="0">
                <a:solidFill>
                  <a:srgbClr val="000000"/>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alibri"/>
              </a:rPr>
              <a:t>What instrument plays the X Motif in Bar 29?</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alibri"/>
              </a:rPr>
              <a:t>How is the first X developed? (Look at bar 30)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alibri"/>
              </a:rPr>
              <a:t>What is the key of the next Motif X?</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alibri"/>
              </a:rPr>
              <a:t>What is the device where two melodies create an ascending or descending pattern?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alibri"/>
              </a:rPr>
              <a:t>Where is the device found?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3000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30000">
                <a:solidFill>
                  <a:srgbClr val="000000"/>
                </a:solidFill>
                <a:uFillTx/>
                <a:latin typeface="Calibri"/>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30000">
              <a:solidFill>
                <a:srgbClr val="000000"/>
              </a:solidFill>
              <a:uFillTx/>
              <a:latin typeface="Calibri"/>
            </a:endParaRPr>
          </a:p>
        </p:txBody>
      </p:sp>
      <p:sp>
        <p:nvSpPr>
          <p:cNvPr id="5" name="Rectangle 8">
            <a:extLst>
              <a:ext uri="{FF2B5EF4-FFF2-40B4-BE49-F238E27FC236}">
                <a16:creationId xmlns:a16="http://schemas.microsoft.com/office/drawing/2014/main" id="{020DB628-2728-9C46-2A89-E1FAB74F971E}"/>
              </a:ext>
            </a:extLst>
          </p:cNvPr>
          <p:cNvSpPr/>
          <p:nvPr/>
        </p:nvSpPr>
        <p:spPr>
          <a:xfrm>
            <a:off x="1537956" y="5699985"/>
            <a:ext cx="2240764" cy="679783"/>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20">
            <a:extLst>
              <a:ext uri="{FF2B5EF4-FFF2-40B4-BE49-F238E27FC236}">
                <a16:creationId xmlns:a16="http://schemas.microsoft.com/office/drawing/2014/main" id="{E3316C0C-972E-3298-C52D-ED1DB2290728}"/>
              </a:ext>
            </a:extLst>
          </p:cNvPr>
          <p:cNvSpPr/>
          <p:nvPr/>
        </p:nvSpPr>
        <p:spPr>
          <a:xfrm>
            <a:off x="1584664" y="4635303"/>
            <a:ext cx="2194057" cy="1064681"/>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8">
            <a:extLst>
              <a:ext uri="{FF2B5EF4-FFF2-40B4-BE49-F238E27FC236}">
                <a16:creationId xmlns:a16="http://schemas.microsoft.com/office/drawing/2014/main" id="{ECA808AE-9029-BCD4-C933-E04CA3C16883}"/>
              </a:ext>
            </a:extLst>
          </p:cNvPr>
          <p:cNvSpPr/>
          <p:nvPr/>
        </p:nvSpPr>
        <p:spPr>
          <a:xfrm>
            <a:off x="3778721" y="5785975"/>
            <a:ext cx="2317281" cy="679783"/>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21">
            <a:extLst>
              <a:ext uri="{FF2B5EF4-FFF2-40B4-BE49-F238E27FC236}">
                <a16:creationId xmlns:a16="http://schemas.microsoft.com/office/drawing/2014/main" id="{88A948CB-BC0E-70C3-6DB5-109636B726DE}"/>
              </a:ext>
            </a:extLst>
          </p:cNvPr>
          <p:cNvSpPr/>
          <p:nvPr/>
        </p:nvSpPr>
        <p:spPr>
          <a:xfrm>
            <a:off x="3808430" y="4488021"/>
            <a:ext cx="712235" cy="247564"/>
          </a:xfrm>
          <a:prstGeom prst="rect">
            <a:avLst/>
          </a:prstGeom>
          <a:solidFill>
            <a:srgbClr val="7030A0">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Rectangle 21">
            <a:extLst>
              <a:ext uri="{FF2B5EF4-FFF2-40B4-BE49-F238E27FC236}">
                <a16:creationId xmlns:a16="http://schemas.microsoft.com/office/drawing/2014/main" id="{89D82E5B-39DA-3420-7B0D-C2685CCC6F99}"/>
              </a:ext>
            </a:extLst>
          </p:cNvPr>
          <p:cNvSpPr/>
          <p:nvPr/>
        </p:nvSpPr>
        <p:spPr>
          <a:xfrm>
            <a:off x="3228389" y="1434867"/>
            <a:ext cx="373221" cy="302437"/>
          </a:xfrm>
          <a:prstGeom prst="rect">
            <a:avLst/>
          </a:prstGeom>
          <a:solidFill>
            <a:srgbClr val="FFC0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0" name="Picture 11">
            <a:extLst>
              <a:ext uri="{FF2B5EF4-FFF2-40B4-BE49-F238E27FC236}">
                <a16:creationId xmlns:a16="http://schemas.microsoft.com/office/drawing/2014/main" id="{1C20DBB0-D8F3-AB6A-8CEE-57F36A8239A4}"/>
              </a:ext>
            </a:extLst>
          </p:cNvPr>
          <p:cNvPicPr>
            <a:picLocks noChangeAspect="1"/>
          </p:cNvPicPr>
          <p:nvPr/>
        </p:nvPicPr>
        <p:blipFill>
          <a:blip r:embed="rId4"/>
          <a:srcRect l="42551" t="80136" r="44439" b="14670"/>
          <a:stretch>
            <a:fillRect/>
          </a:stretch>
        </p:blipFill>
        <p:spPr>
          <a:xfrm>
            <a:off x="1584664" y="5939841"/>
            <a:ext cx="2194057" cy="492724"/>
          </a:xfrm>
          <a:prstGeom prst="rect">
            <a:avLst/>
          </a:prstGeom>
          <a:noFill/>
          <a:ln cap="flat">
            <a:noFill/>
          </a:ln>
        </p:spPr>
      </p:pic>
      <p:sp>
        <p:nvSpPr>
          <p:cNvPr id="11" name="Rectangle 18">
            <a:extLst>
              <a:ext uri="{FF2B5EF4-FFF2-40B4-BE49-F238E27FC236}">
                <a16:creationId xmlns:a16="http://schemas.microsoft.com/office/drawing/2014/main" id="{87659825-1125-1110-16D7-8B7AA77D7A83}"/>
              </a:ext>
            </a:extLst>
          </p:cNvPr>
          <p:cNvSpPr/>
          <p:nvPr/>
        </p:nvSpPr>
        <p:spPr>
          <a:xfrm>
            <a:off x="3778721" y="4721294"/>
            <a:ext cx="2547436" cy="1064681"/>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2" name="Rectangle 21">
            <a:extLst>
              <a:ext uri="{FF2B5EF4-FFF2-40B4-BE49-F238E27FC236}">
                <a16:creationId xmlns:a16="http://schemas.microsoft.com/office/drawing/2014/main" id="{4C47803D-0102-87F1-B675-405BCF5CD4A9}"/>
              </a:ext>
            </a:extLst>
          </p:cNvPr>
          <p:cNvSpPr/>
          <p:nvPr/>
        </p:nvSpPr>
        <p:spPr>
          <a:xfrm>
            <a:off x="3209726" y="2197092"/>
            <a:ext cx="373221" cy="302437"/>
          </a:xfrm>
          <a:prstGeom prst="rect">
            <a:avLst/>
          </a:prstGeom>
          <a:solidFill>
            <a:srgbClr val="FFC0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3" name="Rectangle 21">
            <a:extLst>
              <a:ext uri="{FF2B5EF4-FFF2-40B4-BE49-F238E27FC236}">
                <a16:creationId xmlns:a16="http://schemas.microsoft.com/office/drawing/2014/main" id="{81303F5C-35E7-0218-46A1-6EAEC1E65C08}"/>
              </a:ext>
            </a:extLst>
          </p:cNvPr>
          <p:cNvSpPr/>
          <p:nvPr/>
        </p:nvSpPr>
        <p:spPr>
          <a:xfrm>
            <a:off x="5822304" y="2236073"/>
            <a:ext cx="373221" cy="302437"/>
          </a:xfrm>
          <a:prstGeom prst="rect">
            <a:avLst/>
          </a:prstGeom>
          <a:solidFill>
            <a:srgbClr val="FFC0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4" name="Rectangle 21">
            <a:extLst>
              <a:ext uri="{FF2B5EF4-FFF2-40B4-BE49-F238E27FC236}">
                <a16:creationId xmlns:a16="http://schemas.microsoft.com/office/drawing/2014/main" id="{C9C2D91A-56CA-B6FC-DFE2-BF3937E1CD1F}"/>
              </a:ext>
            </a:extLst>
          </p:cNvPr>
          <p:cNvSpPr/>
          <p:nvPr/>
        </p:nvSpPr>
        <p:spPr>
          <a:xfrm>
            <a:off x="5853403" y="1447934"/>
            <a:ext cx="373221" cy="302437"/>
          </a:xfrm>
          <a:prstGeom prst="rect">
            <a:avLst/>
          </a:prstGeom>
          <a:solidFill>
            <a:srgbClr val="FFC000">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5" name="Rectangle 26">
            <a:extLst>
              <a:ext uri="{FF2B5EF4-FFF2-40B4-BE49-F238E27FC236}">
                <a16:creationId xmlns:a16="http://schemas.microsoft.com/office/drawing/2014/main" id="{68F7226A-D741-4297-6A2B-C896DC2BF819}"/>
              </a:ext>
            </a:extLst>
          </p:cNvPr>
          <p:cNvSpPr/>
          <p:nvPr/>
        </p:nvSpPr>
        <p:spPr>
          <a:xfrm>
            <a:off x="6301496" y="1132411"/>
            <a:ext cx="2083753" cy="1064681"/>
          </a:xfrm>
          <a:prstGeom prst="rect">
            <a:avLst/>
          </a:prstGeom>
          <a:solidFill>
            <a:srgbClr val="3D3DCB">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6" name="Slide Number Placeholder 16">
            <a:extLst>
              <a:ext uri="{FF2B5EF4-FFF2-40B4-BE49-F238E27FC236}">
                <a16:creationId xmlns:a16="http://schemas.microsoft.com/office/drawing/2014/main" id="{18C88237-4B4C-6686-5C78-F3FE7B404039}"/>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51DFD2-E692-41F9-958F-A38BB38B0F3F}" type="slidenum">
              <a:t>19</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bg>
      <p:bgPr>
        <a:solidFill>
          <a:srgbClr val="FFFFFF"/>
        </a:solidFill>
        <a:effectLst/>
      </p:bgPr>
    </p:bg>
    <p:spTree>
      <p:nvGrpSpPr>
        <p:cNvPr id="1" name=""/>
        <p:cNvGrpSpPr/>
        <p:nvPr/>
      </p:nvGrpSpPr>
      <p:grpSpPr>
        <a:xfrm>
          <a:off x="0" y="0"/>
          <a:ext cx="0" cy="0"/>
          <a:chOff x="0" y="0"/>
          <a:chExt cx="0" cy="0"/>
        </a:xfrm>
      </p:grpSpPr>
      <p:sp>
        <p:nvSpPr>
          <p:cNvPr id="2" name="Rectangle 134">
            <a:extLst>
              <a:ext uri="{FF2B5EF4-FFF2-40B4-BE49-F238E27FC236}">
                <a16:creationId xmlns:a16="http://schemas.microsoft.com/office/drawing/2014/main" id="{8BA76194-0304-B06E-B14F-7D2BEB07AC7C}"/>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3" name="Title 1">
            <a:extLst>
              <a:ext uri="{FF2B5EF4-FFF2-40B4-BE49-F238E27FC236}">
                <a16:creationId xmlns:a16="http://schemas.microsoft.com/office/drawing/2014/main" id="{73F3E642-1AC3-4F4F-B4C2-9FF36B8F3114}"/>
              </a:ext>
            </a:extLst>
          </p:cNvPr>
          <p:cNvSpPr txBox="1">
            <a:spLocks noGrp="1"/>
          </p:cNvSpPr>
          <p:nvPr>
            <p:ph type="title"/>
          </p:nvPr>
        </p:nvSpPr>
        <p:spPr>
          <a:xfrm>
            <a:off x="581192" y="702158"/>
            <a:ext cx="6309003" cy="1013804"/>
          </a:xfrm>
        </p:spPr>
        <p:txBody>
          <a:bodyPr/>
          <a:lstStyle/>
          <a:p>
            <a:pPr lvl="0"/>
            <a:r>
              <a:rPr lang="en-US">
                <a:solidFill>
                  <a:srgbClr val="335B74"/>
                </a:solidFill>
              </a:rPr>
              <a:t>J.S.Bach: BADINERIE from Orchestral Suite No.2</a:t>
            </a:r>
            <a:endParaRPr lang="en-GB">
              <a:solidFill>
                <a:srgbClr val="335B74"/>
              </a:solidFill>
            </a:endParaRPr>
          </a:p>
        </p:txBody>
      </p:sp>
      <p:sp>
        <p:nvSpPr>
          <p:cNvPr id="4" name="Rectangle 136">
            <a:extLst>
              <a:ext uri="{FF2B5EF4-FFF2-40B4-BE49-F238E27FC236}">
                <a16:creationId xmlns:a16="http://schemas.microsoft.com/office/drawing/2014/main" id="{BB4DECC6-BAA8-59B4-0A3A-9F4E5454693B}"/>
              </a:ext>
            </a:extLst>
          </p:cNvPr>
          <p:cNvSpPr>
            <a:spLocks noMove="1" noResize="1"/>
          </p:cNvSpPr>
          <p:nvPr/>
        </p:nvSpPr>
        <p:spPr>
          <a:xfrm>
            <a:off x="446538" y="457200"/>
            <a:ext cx="6675120" cy="94997"/>
          </a:xfrm>
          <a:prstGeom prst="rect">
            <a:avLst/>
          </a:prstGeom>
          <a:solidFill>
            <a:srgbClr val="1CADE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Content Placeholder 2">
            <a:extLst>
              <a:ext uri="{FF2B5EF4-FFF2-40B4-BE49-F238E27FC236}">
                <a16:creationId xmlns:a16="http://schemas.microsoft.com/office/drawing/2014/main" id="{75F7619F-BA1C-1A6A-23B9-FE6E0BEA4FF9}"/>
              </a:ext>
            </a:extLst>
          </p:cNvPr>
          <p:cNvSpPr txBox="1">
            <a:spLocks noGrp="1"/>
          </p:cNvSpPr>
          <p:nvPr>
            <p:ph idx="1"/>
          </p:nvPr>
        </p:nvSpPr>
        <p:spPr>
          <a:xfrm>
            <a:off x="581192" y="1896529"/>
            <a:ext cx="6309003" cy="3962268"/>
          </a:xfrm>
        </p:spPr>
        <p:txBody>
          <a:bodyPr/>
          <a:lstStyle/>
          <a:p>
            <a:pPr marL="0" lvl="0" indent="0">
              <a:lnSpc>
                <a:spcPct val="100000"/>
              </a:lnSpc>
              <a:spcBef>
                <a:spcPts val="300"/>
              </a:spcBef>
              <a:buNone/>
            </a:pPr>
            <a:r>
              <a:rPr lang="en-US" sz="1400">
                <a:solidFill>
                  <a:srgbClr val="335B74"/>
                </a:solidFill>
              </a:rPr>
              <a:t>The Composer</a:t>
            </a:r>
          </a:p>
          <a:p>
            <a:pPr lvl="0">
              <a:lnSpc>
                <a:spcPct val="100000"/>
              </a:lnSpc>
              <a:spcBef>
                <a:spcPts val="300"/>
              </a:spcBef>
            </a:pPr>
            <a:r>
              <a:rPr lang="en-US" sz="1400">
                <a:solidFill>
                  <a:srgbClr val="335B74"/>
                </a:solidFill>
              </a:rPr>
              <a:t>Johann Sebastian Bach was a German composer and musician of the Baroque era.</a:t>
            </a:r>
          </a:p>
          <a:p>
            <a:pPr lvl="0">
              <a:lnSpc>
                <a:spcPct val="100000"/>
              </a:lnSpc>
              <a:spcBef>
                <a:spcPts val="300"/>
              </a:spcBef>
            </a:pPr>
            <a:r>
              <a:rPr lang="en-US" sz="1400">
                <a:solidFill>
                  <a:srgbClr val="335B74"/>
                </a:solidFill>
              </a:rPr>
              <a:t>Date of Birth: 31st March 1685</a:t>
            </a:r>
          </a:p>
          <a:p>
            <a:pPr lvl="0">
              <a:lnSpc>
                <a:spcPct val="100000"/>
              </a:lnSpc>
              <a:spcBef>
                <a:spcPts val="300"/>
              </a:spcBef>
            </a:pPr>
            <a:r>
              <a:rPr lang="en-US" sz="1400">
                <a:solidFill>
                  <a:srgbClr val="335B74"/>
                </a:solidFill>
              </a:rPr>
              <a:t>Death: 28th July 1750. (65)</a:t>
            </a:r>
          </a:p>
          <a:p>
            <a:pPr marL="0" lvl="0" indent="0">
              <a:lnSpc>
                <a:spcPct val="100000"/>
              </a:lnSpc>
              <a:spcBef>
                <a:spcPts val="300"/>
              </a:spcBef>
              <a:buNone/>
            </a:pPr>
            <a:r>
              <a:rPr lang="en-US" sz="1400">
                <a:solidFill>
                  <a:srgbClr val="335B74"/>
                </a:solidFill>
              </a:rPr>
              <a:t>He is known for compositions such as the Brandenburg Concertos and the Goldberg Variations, Bouree in E, </a:t>
            </a:r>
            <a:r>
              <a:rPr lang="it-IT" sz="1400">
                <a:solidFill>
                  <a:srgbClr val="335B74"/>
                </a:solidFill>
              </a:rPr>
              <a:t>Toccata and Fugue in D minor</a:t>
            </a:r>
            <a:r>
              <a:rPr lang="en-US" sz="1400">
                <a:solidFill>
                  <a:srgbClr val="335B74"/>
                </a:solidFill>
              </a:rPr>
              <a:t> and for vocal music such as the St Matthew Passion and The Mass in B minor.</a:t>
            </a:r>
          </a:p>
          <a:p>
            <a:pPr marL="0" lvl="0" indent="0">
              <a:lnSpc>
                <a:spcPct val="100000"/>
              </a:lnSpc>
              <a:spcBef>
                <a:spcPts val="300"/>
              </a:spcBef>
              <a:buNone/>
            </a:pPr>
            <a:r>
              <a:rPr lang="en-US" sz="1400">
                <a:solidFill>
                  <a:srgbClr val="335B74"/>
                </a:solidFill>
              </a:rPr>
              <a:t>He is one of the greatest composers of all time. Writing over 1000 pieces in his lifetime and being responsible for the way modern music has been tempered and adjusted to enable all keys to work together. (Previously all notes in each key were tuned slightly differently.)</a:t>
            </a:r>
          </a:p>
          <a:p>
            <a:pPr marL="0" lvl="0" indent="0">
              <a:lnSpc>
                <a:spcPct val="100000"/>
              </a:lnSpc>
              <a:spcBef>
                <a:spcPts val="300"/>
              </a:spcBef>
              <a:buNone/>
            </a:pPr>
            <a:r>
              <a:rPr lang="en-US" sz="1400">
                <a:solidFill>
                  <a:srgbClr val="335B74"/>
                </a:solidFill>
              </a:rPr>
              <a:t>Modern Music owes everything to J.S. Bach.</a:t>
            </a:r>
          </a:p>
          <a:p>
            <a:pPr lvl="0">
              <a:lnSpc>
                <a:spcPct val="100000"/>
              </a:lnSpc>
              <a:spcBef>
                <a:spcPts val="300"/>
              </a:spcBef>
            </a:pPr>
            <a:endParaRPr lang="en-GB" sz="1400">
              <a:solidFill>
                <a:srgbClr val="335B74"/>
              </a:solidFill>
            </a:endParaRPr>
          </a:p>
        </p:txBody>
      </p:sp>
      <p:pic>
        <p:nvPicPr>
          <p:cNvPr id="6" name="Picture 2" descr="See the source image">
            <a:extLst>
              <a:ext uri="{FF2B5EF4-FFF2-40B4-BE49-F238E27FC236}">
                <a16:creationId xmlns:a16="http://schemas.microsoft.com/office/drawing/2014/main" id="{86B9A9E7-EAE8-7743-011B-5FBF1B933676}"/>
              </a:ext>
            </a:extLst>
          </p:cNvPr>
          <p:cNvPicPr>
            <a:picLocks noChangeAspect="1"/>
          </p:cNvPicPr>
          <p:nvPr/>
        </p:nvPicPr>
        <p:blipFill>
          <a:blip r:embed="rId2"/>
          <a:srcRect l="38606" r="23084"/>
          <a:stretch>
            <a:fillRect/>
          </a:stretch>
        </p:blipFill>
        <p:spPr>
          <a:xfrm>
            <a:off x="7521287" y="9"/>
            <a:ext cx="4670718" cy="6857990"/>
          </a:xfrm>
          <a:prstGeom prst="rect">
            <a:avLst/>
          </a:prstGeom>
          <a:noFill/>
          <a:ln cap="flat">
            <a:noFill/>
          </a:ln>
        </p:spPr>
      </p:pic>
      <p:sp>
        <p:nvSpPr>
          <p:cNvPr id="7" name="TextBox 12">
            <a:extLst>
              <a:ext uri="{FF2B5EF4-FFF2-40B4-BE49-F238E27FC236}">
                <a16:creationId xmlns:a16="http://schemas.microsoft.com/office/drawing/2014/main" id="{DD0461C6-EED3-E256-B5A1-CFB99249C610}"/>
              </a:ext>
            </a:extLst>
          </p:cNvPr>
          <p:cNvSpPr txBox="1"/>
          <p:nvPr/>
        </p:nvSpPr>
        <p:spPr>
          <a:xfrm>
            <a:off x="581192" y="1619530"/>
            <a:ext cx="6096003"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00" b="0" i="0" u="none" strike="noStrike" kern="1200" cap="none" spc="0" baseline="0">
                <a:solidFill>
                  <a:srgbClr val="1482AC"/>
                </a:solidFill>
                <a:uFillTx/>
                <a:latin typeface="Franklin Gothic Book"/>
                <a:hlinkClick r:id="rId3"/>
              </a:rPr>
              <a:t>J.S. Bach - Suite No. 2 - Badinerie</a:t>
            </a:r>
            <a:endParaRPr lang="en-GB" sz="1200" b="0" i="0" u="none" strike="noStrike" kern="1200" cap="none" spc="0" baseline="0">
              <a:solidFill>
                <a:srgbClr val="1482AC"/>
              </a:solidFill>
              <a:uFillTx/>
              <a:latin typeface="Franklin Gothic Book"/>
            </a:endParaRPr>
          </a:p>
        </p:txBody>
      </p:sp>
      <p:sp>
        <p:nvSpPr>
          <p:cNvPr id="8" name="TextBox 14">
            <a:extLst>
              <a:ext uri="{FF2B5EF4-FFF2-40B4-BE49-F238E27FC236}">
                <a16:creationId xmlns:a16="http://schemas.microsoft.com/office/drawing/2014/main" id="{4CE7D9FA-A89B-5F5A-79D0-F55B00A1B1C4}"/>
              </a:ext>
            </a:extLst>
          </p:cNvPr>
          <p:cNvSpPr txBox="1"/>
          <p:nvPr/>
        </p:nvSpPr>
        <p:spPr>
          <a:xfrm>
            <a:off x="712637" y="5526880"/>
            <a:ext cx="6096003"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1482AC"/>
                </a:solidFill>
                <a:uFillTx/>
                <a:latin typeface="Franklin Gothic Book"/>
                <a:hlinkClick r:id="rId4"/>
              </a:rPr>
              <a:t>Air - Johann Sebastian Bach</a:t>
            </a:r>
            <a:endParaRPr lang="en-GB" sz="1200" b="0" i="0" u="none" strike="noStrike" kern="1200" cap="none" spc="0" baseline="0">
              <a:solidFill>
                <a:srgbClr val="1482AC"/>
              </a:solidFill>
              <a:uFillTx/>
              <a:latin typeface="Franklin Gothic Book"/>
            </a:endParaRPr>
          </a:p>
        </p:txBody>
      </p:sp>
      <p:sp>
        <p:nvSpPr>
          <p:cNvPr id="9" name="TextBox 16">
            <a:extLst>
              <a:ext uri="{FF2B5EF4-FFF2-40B4-BE49-F238E27FC236}">
                <a16:creationId xmlns:a16="http://schemas.microsoft.com/office/drawing/2014/main" id="{7BDDAC52-C85F-402F-0469-75941237BBC9}"/>
              </a:ext>
            </a:extLst>
          </p:cNvPr>
          <p:cNvSpPr txBox="1"/>
          <p:nvPr/>
        </p:nvSpPr>
        <p:spPr>
          <a:xfrm>
            <a:off x="3983912" y="5528306"/>
            <a:ext cx="6096003"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00" b="0" i="0" u="none" strike="noStrike" kern="1200" cap="none" spc="0" baseline="0">
                <a:solidFill>
                  <a:srgbClr val="1482AC"/>
                </a:solidFill>
                <a:uFillTx/>
                <a:latin typeface="Franklin Gothic Book"/>
                <a:hlinkClick r:id="rId5"/>
              </a:rPr>
              <a:t>Bach Cello Suite No.1 in G</a:t>
            </a:r>
            <a:endParaRPr lang="en-GB" sz="1200" b="0" i="0" u="none" strike="noStrike" kern="1200" cap="none" spc="0" baseline="0">
              <a:solidFill>
                <a:srgbClr val="1482AC"/>
              </a:solidFill>
              <a:uFillTx/>
              <a:latin typeface="Franklin Gothic Book"/>
            </a:endParaRPr>
          </a:p>
        </p:txBody>
      </p:sp>
      <p:sp>
        <p:nvSpPr>
          <p:cNvPr id="10" name="TextBox 18">
            <a:extLst>
              <a:ext uri="{FF2B5EF4-FFF2-40B4-BE49-F238E27FC236}">
                <a16:creationId xmlns:a16="http://schemas.microsoft.com/office/drawing/2014/main" id="{BAEB1E08-FBEA-7C90-6900-C2C0C2A96C52}"/>
              </a:ext>
            </a:extLst>
          </p:cNvPr>
          <p:cNvSpPr txBox="1"/>
          <p:nvPr/>
        </p:nvSpPr>
        <p:spPr>
          <a:xfrm>
            <a:off x="3983912" y="5985863"/>
            <a:ext cx="6096003"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200" b="0" i="0" u="none" strike="noStrike" kern="1200" cap="none" spc="0" baseline="0">
                <a:solidFill>
                  <a:srgbClr val="1482AC"/>
                </a:solidFill>
                <a:uFillTx/>
                <a:latin typeface="Franklin Gothic Book"/>
                <a:hlinkClick r:id="rId6"/>
              </a:rPr>
              <a:t>Toccata and Fugue in D Minor</a:t>
            </a:r>
            <a:endParaRPr lang="en-GB" sz="1200" b="0" i="0" u="none" strike="noStrike" kern="1200" cap="none" spc="0" baseline="0">
              <a:solidFill>
                <a:srgbClr val="1482AC"/>
              </a:solidFill>
              <a:uFillTx/>
              <a:latin typeface="Franklin Gothic Book"/>
            </a:endParaRPr>
          </a:p>
        </p:txBody>
      </p:sp>
      <p:sp>
        <p:nvSpPr>
          <p:cNvPr id="11" name="TextBox 20">
            <a:extLst>
              <a:ext uri="{FF2B5EF4-FFF2-40B4-BE49-F238E27FC236}">
                <a16:creationId xmlns:a16="http://schemas.microsoft.com/office/drawing/2014/main" id="{4E162968-4E63-ECB9-E227-7D65A4AA2755}"/>
              </a:ext>
            </a:extLst>
          </p:cNvPr>
          <p:cNvSpPr txBox="1"/>
          <p:nvPr/>
        </p:nvSpPr>
        <p:spPr>
          <a:xfrm>
            <a:off x="712637" y="5985863"/>
            <a:ext cx="6096003"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1482AC"/>
                </a:solidFill>
                <a:uFillTx/>
                <a:latin typeface="Franklin Gothic Book"/>
                <a:hlinkClick r:id="rId7"/>
              </a:rPr>
              <a:t>Bouree In E Minor</a:t>
            </a:r>
            <a:endParaRPr lang="en-GB" sz="1200" b="0" i="0" u="none" strike="noStrike" kern="1200" cap="none" spc="0" baseline="0">
              <a:solidFill>
                <a:srgbClr val="1482AC"/>
              </a:solidFill>
              <a:uFillTx/>
              <a:latin typeface="Franklin Gothic Book"/>
            </a:endParaRPr>
          </a:p>
        </p:txBody>
      </p:sp>
      <p:sp>
        <p:nvSpPr>
          <p:cNvPr id="12" name="Slide Number Placeholder 12">
            <a:extLst>
              <a:ext uri="{FF2B5EF4-FFF2-40B4-BE49-F238E27FC236}">
                <a16:creationId xmlns:a16="http://schemas.microsoft.com/office/drawing/2014/main" id="{6EAA8921-09C3-B9E8-FB59-B5F843D6B7A1}"/>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84EC7C-197F-4706-ACC6-775B35F4803C}" type="slidenum">
              <a:t>2</a:t>
            </a:fld>
            <a:endParaRPr lang="en-US" sz="900" b="0" i="0" u="none" strike="noStrike" kern="1200" cap="none" spc="0" baseline="0">
              <a:solidFill>
                <a:srgbClr val="FFFFFF"/>
              </a:solidFill>
              <a:effectLst>
                <a:outerShdw dist="38096" dir="2700000">
                  <a:srgbClr val="000000"/>
                </a:outerShdw>
              </a:effectLst>
              <a:uFillTx/>
              <a:latin typeface="Franklin Gothic Boo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9335A38-0D34-FDB5-7B84-0D88D1FDAEAC}"/>
              </a:ext>
            </a:extLst>
          </p:cNvPr>
          <p:cNvPicPr>
            <a:picLocks noChangeAspect="1"/>
          </p:cNvPicPr>
          <p:nvPr/>
        </p:nvPicPr>
        <p:blipFill>
          <a:blip r:embed="rId3"/>
          <a:srcRect l="25408" t="21113" r="21786" b="18872"/>
          <a:stretch>
            <a:fillRect/>
          </a:stretch>
        </p:blipFill>
        <p:spPr>
          <a:xfrm>
            <a:off x="181855" y="1199253"/>
            <a:ext cx="8399212" cy="5369503"/>
          </a:xfrm>
          <a:prstGeom prst="rect">
            <a:avLst/>
          </a:prstGeom>
          <a:noFill/>
          <a:ln cap="flat">
            <a:noFill/>
          </a:ln>
        </p:spPr>
      </p:pic>
      <p:sp>
        <p:nvSpPr>
          <p:cNvPr id="3" name="TextBox 9">
            <a:extLst>
              <a:ext uri="{FF2B5EF4-FFF2-40B4-BE49-F238E27FC236}">
                <a16:creationId xmlns:a16="http://schemas.microsoft.com/office/drawing/2014/main" id="{59B66082-2D32-3BBF-2A1F-87312186B3AC}"/>
              </a:ext>
            </a:extLst>
          </p:cNvPr>
          <p:cNvSpPr txBox="1"/>
          <p:nvPr/>
        </p:nvSpPr>
        <p:spPr>
          <a:xfrm>
            <a:off x="447873" y="671800"/>
            <a:ext cx="10599578"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Demi" pitchFamily="34"/>
              </a:rPr>
              <a:t>JS. Bach Badinerie Analysis – B Section</a:t>
            </a:r>
          </a:p>
        </p:txBody>
      </p:sp>
      <p:sp>
        <p:nvSpPr>
          <p:cNvPr id="4" name="Rectangle 15">
            <a:extLst>
              <a:ext uri="{FF2B5EF4-FFF2-40B4-BE49-F238E27FC236}">
                <a16:creationId xmlns:a16="http://schemas.microsoft.com/office/drawing/2014/main" id="{34449E7C-9A8E-9CBC-BC97-0298D9B8A13F}"/>
              </a:ext>
            </a:extLst>
          </p:cNvPr>
          <p:cNvSpPr/>
          <p:nvPr/>
        </p:nvSpPr>
        <p:spPr>
          <a:xfrm>
            <a:off x="8881192" y="1371600"/>
            <a:ext cx="3158419" cy="5092695"/>
          </a:xfrm>
          <a:prstGeom prst="rect">
            <a:avLst/>
          </a:prstGeom>
          <a:solidFill>
            <a:srgbClr val="FFFFFF"/>
          </a:solidFill>
          <a:ln w="12701" cap="flat">
            <a:solidFill>
              <a:srgbClr val="000000"/>
            </a:solidFill>
            <a:prstDash val="solid"/>
            <a:miter/>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Analysis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is a Neapolitan Chord?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is this chord being played? (e.g. D minor?) (The key is B minor)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device can be found in the Yellow box?</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is different about Motif Y the rhythm in the first part?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8">
            <a:extLst>
              <a:ext uri="{FF2B5EF4-FFF2-40B4-BE49-F238E27FC236}">
                <a16:creationId xmlns:a16="http://schemas.microsoft.com/office/drawing/2014/main" id="{E15F2111-0148-EBDC-0166-45AB6A9FE3AD}"/>
              </a:ext>
            </a:extLst>
          </p:cNvPr>
          <p:cNvSpPr/>
          <p:nvPr/>
        </p:nvSpPr>
        <p:spPr>
          <a:xfrm>
            <a:off x="3582957" y="5911623"/>
            <a:ext cx="3209726" cy="679783"/>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18">
            <a:extLst>
              <a:ext uri="{FF2B5EF4-FFF2-40B4-BE49-F238E27FC236}">
                <a16:creationId xmlns:a16="http://schemas.microsoft.com/office/drawing/2014/main" id="{99DAFA0F-4239-7A7B-5409-BB1C7BB235DB}"/>
              </a:ext>
            </a:extLst>
          </p:cNvPr>
          <p:cNvSpPr/>
          <p:nvPr/>
        </p:nvSpPr>
        <p:spPr>
          <a:xfrm>
            <a:off x="6291766" y="4959330"/>
            <a:ext cx="2186650" cy="956279"/>
          </a:xfrm>
          <a:prstGeom prst="rect">
            <a:avLst/>
          </a:prstGeom>
          <a:solidFill>
            <a:srgbClr val="4472C4">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26">
            <a:extLst>
              <a:ext uri="{FF2B5EF4-FFF2-40B4-BE49-F238E27FC236}">
                <a16:creationId xmlns:a16="http://schemas.microsoft.com/office/drawing/2014/main" id="{9A517CF6-2B77-F9DE-8113-5ED5AEB317DF}"/>
              </a:ext>
            </a:extLst>
          </p:cNvPr>
          <p:cNvSpPr/>
          <p:nvPr/>
        </p:nvSpPr>
        <p:spPr>
          <a:xfrm>
            <a:off x="453030" y="1371600"/>
            <a:ext cx="1702338" cy="1237036"/>
          </a:xfrm>
          <a:prstGeom prst="rect">
            <a:avLst/>
          </a:prstGeom>
          <a:solidFill>
            <a:srgbClr val="3D3DCB">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4">
            <a:extLst>
              <a:ext uri="{FF2B5EF4-FFF2-40B4-BE49-F238E27FC236}">
                <a16:creationId xmlns:a16="http://schemas.microsoft.com/office/drawing/2014/main" id="{15249570-F3A6-FBED-5C67-3A447804C89D}"/>
              </a:ext>
            </a:extLst>
          </p:cNvPr>
          <p:cNvSpPr/>
          <p:nvPr/>
        </p:nvSpPr>
        <p:spPr>
          <a:xfrm>
            <a:off x="2155368" y="1371600"/>
            <a:ext cx="4990648" cy="1237036"/>
          </a:xfrm>
          <a:prstGeom prst="rect">
            <a:avLst/>
          </a:prstGeom>
          <a:solidFill>
            <a:srgbClr val="FAA4E8">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9" name="Rectangle 27">
            <a:extLst>
              <a:ext uri="{FF2B5EF4-FFF2-40B4-BE49-F238E27FC236}">
                <a16:creationId xmlns:a16="http://schemas.microsoft.com/office/drawing/2014/main" id="{94015482-4539-37DD-9FF0-1938F61151AE}"/>
              </a:ext>
            </a:extLst>
          </p:cNvPr>
          <p:cNvSpPr/>
          <p:nvPr/>
        </p:nvSpPr>
        <p:spPr>
          <a:xfrm>
            <a:off x="3825383" y="2608636"/>
            <a:ext cx="2422053" cy="3302986"/>
          </a:xfrm>
          <a:prstGeom prst="rect">
            <a:avLst/>
          </a:prstGeom>
          <a:solidFill>
            <a:srgbClr val="EE6E7A">
              <a:alpha val="22745"/>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Franklin Gothic Demi" pitchFamily="34"/>
              </a:rPr>
              <a:t>Neapolitan</a:t>
            </a:r>
            <a:r>
              <a:rPr lang="en-GB" sz="1800" b="0" i="0" u="none" strike="noStrike" kern="0" cap="none" spc="0" baseline="0">
                <a:solidFill>
                  <a:srgbClr val="000000"/>
                </a:solidFill>
                <a:uFillTx/>
                <a:latin typeface="Franklin Gothic Demi" pitchFamily="34"/>
              </a:rPr>
              <a:t> Chord</a:t>
            </a:r>
            <a:endParaRPr lang="en-GB" sz="9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p:txBody>
      </p:sp>
      <p:sp>
        <p:nvSpPr>
          <p:cNvPr id="10" name="Rectangle 18">
            <a:extLst>
              <a:ext uri="{FF2B5EF4-FFF2-40B4-BE49-F238E27FC236}">
                <a16:creationId xmlns:a16="http://schemas.microsoft.com/office/drawing/2014/main" id="{90B10A7B-06C8-DC5A-D725-7B445B422317}"/>
              </a:ext>
            </a:extLst>
          </p:cNvPr>
          <p:cNvSpPr/>
          <p:nvPr/>
        </p:nvSpPr>
        <p:spPr>
          <a:xfrm>
            <a:off x="6247436" y="2608636"/>
            <a:ext cx="639750" cy="679783"/>
          </a:xfrm>
          <a:prstGeom prst="rect">
            <a:avLst/>
          </a:prstGeom>
          <a:solidFill>
            <a:srgbClr val="FFFF00">
              <a:alpha val="50000"/>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1" name="Slide Number Placeholder 11">
            <a:extLst>
              <a:ext uri="{FF2B5EF4-FFF2-40B4-BE49-F238E27FC236}">
                <a16:creationId xmlns:a16="http://schemas.microsoft.com/office/drawing/2014/main" id="{4DA10BB1-03DA-95F4-534E-1490A81F4BD5}"/>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225E3F-1434-4BDC-B72A-37FA77777F7A}" type="slidenum">
              <a:t>20</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A7603CF7-2850-EE11-30CC-E2328FEFD765}"/>
              </a:ext>
            </a:extLst>
          </p:cNvPr>
          <p:cNvPicPr>
            <a:picLocks noChangeAspect="1"/>
          </p:cNvPicPr>
          <p:nvPr/>
        </p:nvPicPr>
        <p:blipFill>
          <a:blip r:embed="rId3"/>
          <a:srcRect l="24949" t="17425" r="21556" b="20000"/>
          <a:stretch>
            <a:fillRect/>
          </a:stretch>
        </p:blipFill>
        <p:spPr>
          <a:xfrm>
            <a:off x="321905" y="1148760"/>
            <a:ext cx="8271808" cy="5442645"/>
          </a:xfrm>
          <a:prstGeom prst="rect">
            <a:avLst/>
          </a:prstGeom>
          <a:noFill/>
          <a:ln cap="flat">
            <a:noFill/>
          </a:ln>
        </p:spPr>
      </p:pic>
      <p:sp>
        <p:nvSpPr>
          <p:cNvPr id="3" name="TextBox 9">
            <a:extLst>
              <a:ext uri="{FF2B5EF4-FFF2-40B4-BE49-F238E27FC236}">
                <a16:creationId xmlns:a16="http://schemas.microsoft.com/office/drawing/2014/main" id="{69A24029-38BE-C296-D978-DC3E82DC32DC}"/>
              </a:ext>
            </a:extLst>
          </p:cNvPr>
          <p:cNvSpPr txBox="1"/>
          <p:nvPr/>
        </p:nvSpPr>
        <p:spPr>
          <a:xfrm>
            <a:off x="447873" y="671800"/>
            <a:ext cx="10599578"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Demi" pitchFamily="34"/>
              </a:rPr>
              <a:t>JS. Bach Badinerie Analysis – B Section</a:t>
            </a:r>
          </a:p>
        </p:txBody>
      </p:sp>
      <p:sp>
        <p:nvSpPr>
          <p:cNvPr id="4" name="Rectangle 15">
            <a:extLst>
              <a:ext uri="{FF2B5EF4-FFF2-40B4-BE49-F238E27FC236}">
                <a16:creationId xmlns:a16="http://schemas.microsoft.com/office/drawing/2014/main" id="{894467F9-318D-525D-EF48-21424981B093}"/>
              </a:ext>
            </a:extLst>
          </p:cNvPr>
          <p:cNvSpPr/>
          <p:nvPr/>
        </p:nvSpPr>
        <p:spPr>
          <a:xfrm>
            <a:off x="8881192" y="1371600"/>
            <a:ext cx="3158419" cy="4814599"/>
          </a:xfrm>
          <a:prstGeom prst="rect">
            <a:avLst/>
          </a:prstGeom>
          <a:solidFill>
            <a:srgbClr val="FFFFFF"/>
          </a:solidFill>
          <a:ln w="12701" cap="flat">
            <a:solidFill>
              <a:srgbClr val="000000"/>
            </a:solidFill>
            <a:prstDash val="solid"/>
            <a:miter/>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Analysis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What two instruments join forces to play Motif X1?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What has Motif X1 borrowed from Motif Y in the previous page? (Bar 34-36)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What else has Bach done to X1 to make it different? </a:t>
            </a: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000000"/>
                </a:solidFill>
                <a:uFillTx/>
                <a:latin typeface="Calibri"/>
              </a:rPr>
              <a:t>How is the ending achieved in X3?</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Rectangle 8">
            <a:extLst>
              <a:ext uri="{FF2B5EF4-FFF2-40B4-BE49-F238E27FC236}">
                <a16:creationId xmlns:a16="http://schemas.microsoft.com/office/drawing/2014/main" id="{46EA7CCD-0A09-61F2-D4FA-B0E3D2358B62}"/>
              </a:ext>
            </a:extLst>
          </p:cNvPr>
          <p:cNvSpPr/>
          <p:nvPr/>
        </p:nvSpPr>
        <p:spPr>
          <a:xfrm>
            <a:off x="2308731" y="5579705"/>
            <a:ext cx="1787405" cy="783768"/>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Rectangle 18">
            <a:extLst>
              <a:ext uri="{FF2B5EF4-FFF2-40B4-BE49-F238E27FC236}">
                <a16:creationId xmlns:a16="http://schemas.microsoft.com/office/drawing/2014/main" id="{F374303B-66ED-23B9-33BD-B1333EF0D002}"/>
              </a:ext>
            </a:extLst>
          </p:cNvPr>
          <p:cNvSpPr/>
          <p:nvPr/>
        </p:nvSpPr>
        <p:spPr>
          <a:xfrm>
            <a:off x="4789535" y="4492794"/>
            <a:ext cx="3209726" cy="1086910"/>
          </a:xfrm>
          <a:prstGeom prst="rect">
            <a:avLst/>
          </a:prstGeom>
          <a:solidFill>
            <a:srgbClr val="2020E8">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Rectangle 26">
            <a:extLst>
              <a:ext uri="{FF2B5EF4-FFF2-40B4-BE49-F238E27FC236}">
                <a16:creationId xmlns:a16="http://schemas.microsoft.com/office/drawing/2014/main" id="{993599A4-371C-092E-0497-771E6F2D6FF7}"/>
              </a:ext>
            </a:extLst>
          </p:cNvPr>
          <p:cNvSpPr/>
          <p:nvPr/>
        </p:nvSpPr>
        <p:spPr>
          <a:xfrm>
            <a:off x="671800" y="1278294"/>
            <a:ext cx="4226768" cy="1162385"/>
          </a:xfrm>
          <a:prstGeom prst="rect">
            <a:avLst/>
          </a:prstGeom>
          <a:solidFill>
            <a:srgbClr val="3D3DCB">
              <a:alpha val="49804"/>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8" name="Rectangle 27">
            <a:extLst>
              <a:ext uri="{FF2B5EF4-FFF2-40B4-BE49-F238E27FC236}">
                <a16:creationId xmlns:a16="http://schemas.microsoft.com/office/drawing/2014/main" id="{12B1AE6F-7EF9-62E8-A466-79454225D5BC}"/>
              </a:ext>
            </a:extLst>
          </p:cNvPr>
          <p:cNvSpPr/>
          <p:nvPr/>
        </p:nvSpPr>
        <p:spPr>
          <a:xfrm>
            <a:off x="3838952" y="2379305"/>
            <a:ext cx="2851099" cy="2038023"/>
          </a:xfrm>
          <a:prstGeom prst="rect">
            <a:avLst/>
          </a:prstGeom>
          <a:solidFill>
            <a:srgbClr val="FEA70A">
              <a:alpha val="23137"/>
            </a:srgbClr>
          </a:solidFill>
          <a:ln w="28575"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Franklin Gothic Demi" pitchFamily="34"/>
              </a:rPr>
              <a:t>Inversions of chord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9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Demi" pitchFamily="34"/>
            </a:endParaRPr>
          </a:p>
        </p:txBody>
      </p:sp>
      <p:sp>
        <p:nvSpPr>
          <p:cNvPr id="9" name="Rectangle 8">
            <a:extLst>
              <a:ext uri="{FF2B5EF4-FFF2-40B4-BE49-F238E27FC236}">
                <a16:creationId xmlns:a16="http://schemas.microsoft.com/office/drawing/2014/main" id="{5F743D25-44CA-E326-37A1-135BDA9ECD05}"/>
              </a:ext>
            </a:extLst>
          </p:cNvPr>
          <p:cNvSpPr/>
          <p:nvPr/>
        </p:nvSpPr>
        <p:spPr>
          <a:xfrm>
            <a:off x="6905247" y="5617031"/>
            <a:ext cx="1343015" cy="746452"/>
          </a:xfrm>
          <a:prstGeom prst="rect">
            <a:avLst/>
          </a:prstGeom>
          <a:solidFill>
            <a:srgbClr val="03F12B">
              <a:alpha val="49804"/>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0" name="Rectangle 6">
            <a:extLst>
              <a:ext uri="{FF2B5EF4-FFF2-40B4-BE49-F238E27FC236}">
                <a16:creationId xmlns:a16="http://schemas.microsoft.com/office/drawing/2014/main" id="{A62E7C09-F62D-B438-4DA8-B35A87B38134}"/>
              </a:ext>
            </a:extLst>
          </p:cNvPr>
          <p:cNvSpPr/>
          <p:nvPr/>
        </p:nvSpPr>
        <p:spPr>
          <a:xfrm>
            <a:off x="7999262" y="1195020"/>
            <a:ext cx="528916" cy="41917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1" name="Slide Number Placeholder 11">
            <a:extLst>
              <a:ext uri="{FF2B5EF4-FFF2-40B4-BE49-F238E27FC236}">
                <a16:creationId xmlns:a16="http://schemas.microsoft.com/office/drawing/2014/main" id="{708A26F5-FC21-4ED7-F52F-6E13773CBCA2}"/>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B52FBBF-DB01-46FF-BE2A-96AAA3041048}" type="slidenum">
              <a:t>21</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CE13-DC49-E98C-6708-0BF453E2A70D}"/>
              </a:ext>
            </a:extLst>
          </p:cNvPr>
          <p:cNvSpPr txBox="1">
            <a:spLocks noGrp="1"/>
          </p:cNvSpPr>
          <p:nvPr>
            <p:ph type="title"/>
          </p:nvPr>
        </p:nvSpPr>
        <p:spPr/>
        <p:txBody>
          <a:bodyPr anchor="ctr"/>
          <a:lstStyle/>
          <a:p>
            <a:pPr lvl="0"/>
            <a:r>
              <a:rPr lang="en-GB"/>
              <a:t>Where do the keys come from?</a:t>
            </a:r>
          </a:p>
        </p:txBody>
      </p:sp>
      <p:grpSp>
        <p:nvGrpSpPr>
          <p:cNvPr id="3" name="Content Placeholder 7">
            <a:extLst>
              <a:ext uri="{FF2B5EF4-FFF2-40B4-BE49-F238E27FC236}">
                <a16:creationId xmlns:a16="http://schemas.microsoft.com/office/drawing/2014/main" id="{4D2FF02C-B954-CD86-B2C2-5245A9EA8D3C}"/>
              </a:ext>
            </a:extLst>
          </p:cNvPr>
          <p:cNvGrpSpPr/>
          <p:nvPr/>
        </p:nvGrpSpPr>
        <p:grpSpPr>
          <a:xfrm>
            <a:off x="5500554" y="799432"/>
            <a:ext cx="6454740" cy="5708379"/>
            <a:chOff x="5500554" y="799432"/>
            <a:chExt cx="6454740" cy="5708379"/>
          </a:xfrm>
        </p:grpSpPr>
        <p:sp>
          <p:nvSpPr>
            <p:cNvPr id="4" name="Freeform: Shape 3">
              <a:extLst>
                <a:ext uri="{FF2B5EF4-FFF2-40B4-BE49-F238E27FC236}">
                  <a16:creationId xmlns:a16="http://schemas.microsoft.com/office/drawing/2014/main" id="{9F2DC62E-4BEF-9EE1-8717-531957A8A3C9}"/>
                </a:ext>
              </a:extLst>
            </p:cNvPr>
            <p:cNvSpPr/>
            <p:nvPr/>
          </p:nvSpPr>
          <p:spPr>
            <a:xfrm>
              <a:off x="7114242" y="799432"/>
              <a:ext cx="3227365" cy="2854180"/>
            </a:xfrm>
            <a:custGeom>
              <a:avLst/>
              <a:gdLst>
                <a:gd name="f0" fmla="val 10800000"/>
                <a:gd name="f1" fmla="val 5400000"/>
                <a:gd name="f2" fmla="val 180"/>
                <a:gd name="f3" fmla="val w"/>
                <a:gd name="f4" fmla="val h"/>
                <a:gd name="f5" fmla="val 0"/>
                <a:gd name="f6" fmla="val 2854185"/>
                <a:gd name="f7" fmla="val 1427093"/>
                <a:gd name="f8" fmla="+- 0 0 -90"/>
                <a:gd name="f9" fmla="*/ f3 1 2854185"/>
                <a:gd name="f10" fmla="*/ f4 1 2854185"/>
                <a:gd name="f11" fmla="+- f6 0 f5"/>
                <a:gd name="f12" fmla="*/ f8 f0 1"/>
                <a:gd name="f13" fmla="*/ f11 1 2854185"/>
                <a:gd name="f14" fmla="*/ 0 f11 1"/>
                <a:gd name="f15" fmla="*/ 2854185 f11 1"/>
                <a:gd name="f16" fmla="*/ 1427093 f11 1"/>
                <a:gd name="f17" fmla="*/ f12 1 f2"/>
                <a:gd name="f18" fmla="*/ f14 1 2854185"/>
                <a:gd name="f19" fmla="*/ f15 1 2854185"/>
                <a:gd name="f20" fmla="*/ f16 1 2854185"/>
                <a:gd name="f21" fmla="*/ f5 1 f13"/>
                <a:gd name="f22" fmla="*/ f6 1 f13"/>
                <a:gd name="f23" fmla="+- f17 0 f1"/>
                <a:gd name="f24" fmla="*/ f18 1 f13"/>
                <a:gd name="f25" fmla="*/ f19 1 f13"/>
                <a:gd name="f26" fmla="*/ f20 1 f13"/>
                <a:gd name="f27" fmla="*/ f21 f9 1"/>
                <a:gd name="f28" fmla="*/ f22 f9 1"/>
                <a:gd name="f29" fmla="*/ f22 f10 1"/>
                <a:gd name="f30" fmla="*/ f21 f10 1"/>
                <a:gd name="f31" fmla="*/ f24 f9 1"/>
                <a:gd name="f32" fmla="*/ f25 f10 1"/>
                <a:gd name="f33" fmla="*/ f26 f9 1"/>
                <a:gd name="f34" fmla="*/ f24 f10 1"/>
                <a:gd name="f35" fmla="*/ f25 f9 1"/>
              </a:gdLst>
              <a:ahLst/>
              <a:cxnLst>
                <a:cxn ang="3cd4">
                  <a:pos x="hc" y="t"/>
                </a:cxn>
                <a:cxn ang="0">
                  <a:pos x="r" y="vc"/>
                </a:cxn>
                <a:cxn ang="cd4">
                  <a:pos x="hc" y="b"/>
                </a:cxn>
                <a:cxn ang="cd2">
                  <a:pos x="l" y="vc"/>
                </a:cxn>
                <a:cxn ang="f23">
                  <a:pos x="f31" y="f32"/>
                </a:cxn>
                <a:cxn ang="f23">
                  <a:pos x="f33" y="f34"/>
                </a:cxn>
                <a:cxn ang="f23">
                  <a:pos x="f35" y="f32"/>
                </a:cxn>
                <a:cxn ang="f23">
                  <a:pos x="f31" y="f32"/>
                </a:cxn>
              </a:cxnLst>
              <a:rect l="f27" t="f30" r="f28" b="f29"/>
              <a:pathLst>
                <a:path w="2854185" h="2854185">
                  <a:moveTo>
                    <a:pt x="f5" y="f6"/>
                  </a:moveTo>
                  <a:lnTo>
                    <a:pt x="f7" y="f5"/>
                  </a:lnTo>
                  <a:lnTo>
                    <a:pt x="f6" y="f6"/>
                  </a:lnTo>
                  <a:lnTo>
                    <a:pt x="f5" y="f6"/>
                  </a:lnTo>
                  <a:close/>
                </a:path>
              </a:pathLst>
            </a:custGeom>
            <a:solidFill>
              <a:srgbClr val="4472C4"/>
            </a:solidFill>
            <a:ln cap="flat">
              <a:noFill/>
              <a:prstDash val="solid"/>
            </a:ln>
          </p:spPr>
          <p:txBody>
            <a:bodyPr vert="horz" wrap="square" lIns="774505" tIns="1488048" rIns="774505" bIns="60963"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FFFFFF"/>
                  </a:solidFill>
                  <a:uFillTx/>
                  <a:latin typeface="Academico" pitchFamily="18"/>
                </a:rPr>
                <a:t>D major </a:t>
              </a:r>
              <a:r>
                <a:rPr lang="en-GB" sz="1600" b="0" i="0" u="none" strike="noStrike" kern="1200" cap="none" spc="0" baseline="0">
                  <a:solidFill>
                    <a:srgbClr val="FFFFFF"/>
                  </a:solidFill>
                  <a:uFillTx/>
                  <a:latin typeface="Academico" pitchFamily="18"/>
                </a:rPr>
                <a:t>(Relative Major)</a:t>
              </a:r>
            </a:p>
          </p:txBody>
        </p:sp>
        <p:sp>
          <p:nvSpPr>
            <p:cNvPr id="5" name="Freeform: Shape 4">
              <a:extLst>
                <a:ext uri="{FF2B5EF4-FFF2-40B4-BE49-F238E27FC236}">
                  <a16:creationId xmlns:a16="http://schemas.microsoft.com/office/drawing/2014/main" id="{8138B1B4-A67F-C0CF-EC18-AF5C238F59F6}"/>
                </a:ext>
              </a:extLst>
            </p:cNvPr>
            <p:cNvSpPr/>
            <p:nvPr/>
          </p:nvSpPr>
          <p:spPr>
            <a:xfrm>
              <a:off x="5500554" y="3653622"/>
              <a:ext cx="3227365" cy="2854180"/>
            </a:xfrm>
            <a:custGeom>
              <a:avLst/>
              <a:gdLst>
                <a:gd name="f0" fmla="val 10800000"/>
                <a:gd name="f1" fmla="val 5400000"/>
                <a:gd name="f2" fmla="val 180"/>
                <a:gd name="f3" fmla="val w"/>
                <a:gd name="f4" fmla="val h"/>
                <a:gd name="f5" fmla="val 0"/>
                <a:gd name="f6" fmla="val 2854185"/>
                <a:gd name="f7" fmla="val 1427093"/>
                <a:gd name="f8" fmla="+- 0 0 -90"/>
                <a:gd name="f9" fmla="*/ f3 1 2854185"/>
                <a:gd name="f10" fmla="*/ f4 1 2854185"/>
                <a:gd name="f11" fmla="+- f6 0 f5"/>
                <a:gd name="f12" fmla="*/ f8 f0 1"/>
                <a:gd name="f13" fmla="*/ f11 1 2854185"/>
                <a:gd name="f14" fmla="*/ 0 f11 1"/>
                <a:gd name="f15" fmla="*/ 2854185 f11 1"/>
                <a:gd name="f16" fmla="*/ 1427093 f11 1"/>
                <a:gd name="f17" fmla="*/ f12 1 f2"/>
                <a:gd name="f18" fmla="*/ f14 1 2854185"/>
                <a:gd name="f19" fmla="*/ f15 1 2854185"/>
                <a:gd name="f20" fmla="*/ f16 1 2854185"/>
                <a:gd name="f21" fmla="*/ f5 1 f13"/>
                <a:gd name="f22" fmla="*/ f6 1 f13"/>
                <a:gd name="f23" fmla="+- f17 0 f1"/>
                <a:gd name="f24" fmla="*/ f18 1 f13"/>
                <a:gd name="f25" fmla="*/ f19 1 f13"/>
                <a:gd name="f26" fmla="*/ f20 1 f13"/>
                <a:gd name="f27" fmla="*/ f21 f9 1"/>
                <a:gd name="f28" fmla="*/ f22 f9 1"/>
                <a:gd name="f29" fmla="*/ f22 f10 1"/>
                <a:gd name="f30" fmla="*/ f21 f10 1"/>
                <a:gd name="f31" fmla="*/ f24 f9 1"/>
                <a:gd name="f32" fmla="*/ f25 f10 1"/>
                <a:gd name="f33" fmla="*/ f26 f9 1"/>
                <a:gd name="f34" fmla="*/ f24 f10 1"/>
                <a:gd name="f35" fmla="*/ f25 f9 1"/>
              </a:gdLst>
              <a:ahLst/>
              <a:cxnLst>
                <a:cxn ang="3cd4">
                  <a:pos x="hc" y="t"/>
                </a:cxn>
                <a:cxn ang="0">
                  <a:pos x="r" y="vc"/>
                </a:cxn>
                <a:cxn ang="cd4">
                  <a:pos x="hc" y="b"/>
                </a:cxn>
                <a:cxn ang="cd2">
                  <a:pos x="l" y="vc"/>
                </a:cxn>
                <a:cxn ang="f23">
                  <a:pos x="f31" y="f32"/>
                </a:cxn>
                <a:cxn ang="f23">
                  <a:pos x="f33" y="f34"/>
                </a:cxn>
                <a:cxn ang="f23">
                  <a:pos x="f35" y="f32"/>
                </a:cxn>
                <a:cxn ang="f23">
                  <a:pos x="f31" y="f32"/>
                </a:cxn>
              </a:cxnLst>
              <a:rect l="f27" t="f30" r="f28" b="f29"/>
              <a:pathLst>
                <a:path w="2854185" h="2854185">
                  <a:moveTo>
                    <a:pt x="f5" y="f6"/>
                  </a:moveTo>
                  <a:lnTo>
                    <a:pt x="f7" y="f5"/>
                  </a:lnTo>
                  <a:lnTo>
                    <a:pt x="f6" y="f6"/>
                  </a:lnTo>
                  <a:lnTo>
                    <a:pt x="f5" y="f6"/>
                  </a:lnTo>
                  <a:close/>
                </a:path>
              </a:pathLst>
            </a:custGeom>
            <a:solidFill>
              <a:srgbClr val="4472C4"/>
            </a:solidFill>
            <a:ln cap="flat">
              <a:noFill/>
              <a:prstDash val="solid"/>
            </a:ln>
          </p:spPr>
          <p:txBody>
            <a:bodyPr vert="horz" wrap="square" lIns="774505" tIns="1488048" rIns="774505" bIns="60963"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FFFFFF"/>
                  </a:solidFill>
                  <a:uFillTx/>
                  <a:latin typeface="Academico" pitchFamily="18"/>
                </a:rPr>
                <a:t>Dominant</a:t>
              </a:r>
            </a:p>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Academico" pitchFamily="18"/>
                </a:rPr>
                <a:t>(1 more Sharp)</a:t>
              </a:r>
            </a:p>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Academico" pitchFamily="18"/>
                </a:rPr>
                <a:t>F# minor or A major</a:t>
              </a:r>
            </a:p>
          </p:txBody>
        </p:sp>
        <p:sp>
          <p:nvSpPr>
            <p:cNvPr id="6" name="Freeform: Shape 5">
              <a:extLst>
                <a:ext uri="{FF2B5EF4-FFF2-40B4-BE49-F238E27FC236}">
                  <a16:creationId xmlns:a16="http://schemas.microsoft.com/office/drawing/2014/main" id="{0840D51A-2814-DED7-701E-62465D3FD608}"/>
                </a:ext>
              </a:extLst>
            </p:cNvPr>
            <p:cNvSpPr/>
            <p:nvPr/>
          </p:nvSpPr>
          <p:spPr>
            <a:xfrm>
              <a:off x="7114242" y="3653622"/>
              <a:ext cx="3227374" cy="2854189"/>
            </a:xfrm>
            <a:custGeom>
              <a:avLst/>
              <a:gdLst>
                <a:gd name="f0" fmla="val 10800000"/>
                <a:gd name="f1" fmla="val 5400000"/>
                <a:gd name="f2" fmla="val 180"/>
                <a:gd name="f3" fmla="val w"/>
                <a:gd name="f4" fmla="val h"/>
                <a:gd name="f5" fmla="val 0"/>
                <a:gd name="f6" fmla="val 2854185"/>
                <a:gd name="f7" fmla="val 1427092"/>
                <a:gd name="f8" fmla="+- 0 0 -90"/>
                <a:gd name="f9" fmla="*/ f3 1 2854185"/>
                <a:gd name="f10" fmla="*/ f4 1 2854185"/>
                <a:gd name="f11" fmla="+- f6 0 f5"/>
                <a:gd name="f12" fmla="*/ f8 f0 1"/>
                <a:gd name="f13" fmla="*/ f11 1 2854185"/>
                <a:gd name="f14" fmla="*/ 0 f11 1"/>
                <a:gd name="f15" fmla="*/ 2854185 f11 1"/>
                <a:gd name="f16" fmla="*/ 1427093 f11 1"/>
                <a:gd name="f17" fmla="*/ f12 1 f2"/>
                <a:gd name="f18" fmla="*/ f14 1 2854185"/>
                <a:gd name="f19" fmla="*/ f15 1 2854185"/>
                <a:gd name="f20" fmla="*/ f16 1 2854185"/>
                <a:gd name="f21" fmla="*/ f5 1 f13"/>
                <a:gd name="f22" fmla="*/ f6 1 f13"/>
                <a:gd name="f23" fmla="+- f17 0 f1"/>
                <a:gd name="f24" fmla="*/ f18 1 f13"/>
                <a:gd name="f25" fmla="*/ f19 1 f13"/>
                <a:gd name="f26" fmla="*/ f20 1 f13"/>
                <a:gd name="f27" fmla="*/ f21 f9 1"/>
                <a:gd name="f28" fmla="*/ f22 f9 1"/>
                <a:gd name="f29" fmla="*/ f22 f10 1"/>
                <a:gd name="f30" fmla="*/ f21 f10 1"/>
                <a:gd name="f31" fmla="*/ f24 f9 1"/>
                <a:gd name="f32" fmla="*/ f25 f10 1"/>
                <a:gd name="f33" fmla="*/ f26 f9 1"/>
                <a:gd name="f34" fmla="*/ f24 f10 1"/>
                <a:gd name="f35" fmla="*/ f25 f9 1"/>
              </a:gdLst>
              <a:ahLst/>
              <a:cxnLst>
                <a:cxn ang="3cd4">
                  <a:pos x="hc" y="t"/>
                </a:cxn>
                <a:cxn ang="0">
                  <a:pos x="r" y="vc"/>
                </a:cxn>
                <a:cxn ang="cd4">
                  <a:pos x="hc" y="b"/>
                </a:cxn>
                <a:cxn ang="cd2">
                  <a:pos x="l" y="vc"/>
                </a:cxn>
                <a:cxn ang="f23">
                  <a:pos x="f31" y="f32"/>
                </a:cxn>
                <a:cxn ang="f23">
                  <a:pos x="f33" y="f34"/>
                </a:cxn>
                <a:cxn ang="f23">
                  <a:pos x="f35" y="f32"/>
                </a:cxn>
                <a:cxn ang="f23">
                  <a:pos x="f31" y="f32"/>
                </a:cxn>
              </a:cxnLst>
              <a:rect l="f27" t="f30" r="f28" b="f29"/>
              <a:pathLst>
                <a:path w="2854185" h="2854185">
                  <a:moveTo>
                    <a:pt x="f6" y="f5"/>
                  </a:moveTo>
                  <a:lnTo>
                    <a:pt x="f7" y="f6"/>
                  </a:lnTo>
                  <a:lnTo>
                    <a:pt x="f5" y="f5"/>
                  </a:lnTo>
                  <a:lnTo>
                    <a:pt x="f6" y="f5"/>
                  </a:lnTo>
                  <a:close/>
                </a:path>
              </a:pathLst>
            </a:custGeom>
            <a:solidFill>
              <a:srgbClr val="00B0F0"/>
            </a:solidFill>
            <a:ln cap="flat">
              <a:noFill/>
              <a:prstDash val="solid"/>
            </a:ln>
          </p:spPr>
          <p:txBody>
            <a:bodyPr vert="horz" wrap="square" lIns="774505" tIns="60963" rIns="774505" bIns="1488048"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FFFFFF"/>
                  </a:solidFill>
                  <a:uFillTx/>
                  <a:latin typeface="Academico" pitchFamily="18"/>
                </a:rPr>
                <a:t>B Minor</a:t>
              </a:r>
            </a:p>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Academico" pitchFamily="18"/>
                </a:rPr>
                <a:t>(2 Sharps)</a:t>
              </a:r>
            </a:p>
          </p:txBody>
        </p:sp>
        <p:sp>
          <p:nvSpPr>
            <p:cNvPr id="7" name="Freeform: Shape 6">
              <a:extLst>
                <a:ext uri="{FF2B5EF4-FFF2-40B4-BE49-F238E27FC236}">
                  <a16:creationId xmlns:a16="http://schemas.microsoft.com/office/drawing/2014/main" id="{766DF5B3-9DD3-2722-E129-41392C909E6A}"/>
                </a:ext>
              </a:extLst>
            </p:cNvPr>
            <p:cNvSpPr/>
            <p:nvPr/>
          </p:nvSpPr>
          <p:spPr>
            <a:xfrm>
              <a:off x="8727929" y="3653622"/>
              <a:ext cx="3227365" cy="2854180"/>
            </a:xfrm>
            <a:custGeom>
              <a:avLst/>
              <a:gdLst>
                <a:gd name="f0" fmla="val 10800000"/>
                <a:gd name="f1" fmla="val 5400000"/>
                <a:gd name="f2" fmla="val 180"/>
                <a:gd name="f3" fmla="val w"/>
                <a:gd name="f4" fmla="val h"/>
                <a:gd name="f5" fmla="val 0"/>
                <a:gd name="f6" fmla="val 2854185"/>
                <a:gd name="f7" fmla="val 1427093"/>
                <a:gd name="f8" fmla="+- 0 0 -90"/>
                <a:gd name="f9" fmla="*/ f3 1 2854185"/>
                <a:gd name="f10" fmla="*/ f4 1 2854185"/>
                <a:gd name="f11" fmla="+- f6 0 f5"/>
                <a:gd name="f12" fmla="*/ f8 f0 1"/>
                <a:gd name="f13" fmla="*/ f11 1 2854185"/>
                <a:gd name="f14" fmla="*/ 0 f11 1"/>
                <a:gd name="f15" fmla="*/ 2854185 f11 1"/>
                <a:gd name="f16" fmla="*/ 1427093 f11 1"/>
                <a:gd name="f17" fmla="*/ f12 1 f2"/>
                <a:gd name="f18" fmla="*/ f14 1 2854185"/>
                <a:gd name="f19" fmla="*/ f15 1 2854185"/>
                <a:gd name="f20" fmla="*/ f16 1 2854185"/>
                <a:gd name="f21" fmla="*/ f5 1 f13"/>
                <a:gd name="f22" fmla="*/ f6 1 f13"/>
                <a:gd name="f23" fmla="+- f17 0 f1"/>
                <a:gd name="f24" fmla="*/ f18 1 f13"/>
                <a:gd name="f25" fmla="*/ f19 1 f13"/>
                <a:gd name="f26" fmla="*/ f20 1 f13"/>
                <a:gd name="f27" fmla="*/ f21 f9 1"/>
                <a:gd name="f28" fmla="*/ f22 f9 1"/>
                <a:gd name="f29" fmla="*/ f22 f10 1"/>
                <a:gd name="f30" fmla="*/ f21 f10 1"/>
                <a:gd name="f31" fmla="*/ f24 f9 1"/>
                <a:gd name="f32" fmla="*/ f25 f10 1"/>
                <a:gd name="f33" fmla="*/ f26 f9 1"/>
                <a:gd name="f34" fmla="*/ f24 f10 1"/>
                <a:gd name="f35" fmla="*/ f25 f9 1"/>
              </a:gdLst>
              <a:ahLst/>
              <a:cxnLst>
                <a:cxn ang="3cd4">
                  <a:pos x="hc" y="t"/>
                </a:cxn>
                <a:cxn ang="0">
                  <a:pos x="r" y="vc"/>
                </a:cxn>
                <a:cxn ang="cd4">
                  <a:pos x="hc" y="b"/>
                </a:cxn>
                <a:cxn ang="cd2">
                  <a:pos x="l" y="vc"/>
                </a:cxn>
                <a:cxn ang="f23">
                  <a:pos x="f31" y="f32"/>
                </a:cxn>
                <a:cxn ang="f23">
                  <a:pos x="f33" y="f34"/>
                </a:cxn>
                <a:cxn ang="f23">
                  <a:pos x="f35" y="f32"/>
                </a:cxn>
                <a:cxn ang="f23">
                  <a:pos x="f31" y="f32"/>
                </a:cxn>
              </a:cxnLst>
              <a:rect l="f27" t="f30" r="f28" b="f29"/>
              <a:pathLst>
                <a:path w="2854185" h="2854185">
                  <a:moveTo>
                    <a:pt x="f5" y="f6"/>
                  </a:moveTo>
                  <a:lnTo>
                    <a:pt x="f7" y="f5"/>
                  </a:lnTo>
                  <a:lnTo>
                    <a:pt x="f6" y="f6"/>
                  </a:lnTo>
                  <a:lnTo>
                    <a:pt x="f5" y="f6"/>
                  </a:lnTo>
                  <a:close/>
                </a:path>
              </a:pathLst>
            </a:custGeom>
            <a:solidFill>
              <a:srgbClr val="4472C4"/>
            </a:solidFill>
            <a:ln cap="flat">
              <a:noFill/>
              <a:prstDash val="solid"/>
            </a:ln>
          </p:spPr>
          <p:txBody>
            <a:bodyPr vert="horz" wrap="square" lIns="774505" tIns="1488048" rIns="774505" bIns="60963"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1" i="0" u="none" strike="noStrike" kern="1200" cap="none" spc="0" baseline="0">
                  <a:solidFill>
                    <a:srgbClr val="FFFFFF"/>
                  </a:solidFill>
                  <a:uFillTx/>
                  <a:latin typeface="Academico" pitchFamily="18"/>
                </a:rPr>
                <a:t>Subdominant</a:t>
              </a:r>
            </a:p>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Academico" pitchFamily="18"/>
                </a:rPr>
                <a:t>(1 less Sharp)</a:t>
              </a:r>
            </a:p>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Academico" pitchFamily="18"/>
                </a:rPr>
                <a:t>E minor or</a:t>
              </a:r>
            </a:p>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Academico" pitchFamily="18"/>
                </a:rPr>
                <a:t>G major</a:t>
              </a:r>
            </a:p>
          </p:txBody>
        </p:sp>
      </p:grpSp>
      <p:sp>
        <p:nvSpPr>
          <p:cNvPr id="8" name="TextBox 8">
            <a:extLst>
              <a:ext uri="{FF2B5EF4-FFF2-40B4-BE49-F238E27FC236}">
                <a16:creationId xmlns:a16="http://schemas.microsoft.com/office/drawing/2014/main" id="{5A6303D6-32C0-051B-98F2-57B3871ACB45}"/>
              </a:ext>
            </a:extLst>
          </p:cNvPr>
          <p:cNvSpPr txBox="1"/>
          <p:nvPr/>
        </p:nvSpPr>
        <p:spPr>
          <a:xfrm>
            <a:off x="690664" y="1988152"/>
            <a:ext cx="4620636"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What keys do we find in this piece?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aphicFrame>
        <p:nvGraphicFramePr>
          <p:cNvPr id="9" name="Table 10">
            <a:extLst>
              <a:ext uri="{FF2B5EF4-FFF2-40B4-BE49-F238E27FC236}">
                <a16:creationId xmlns:a16="http://schemas.microsoft.com/office/drawing/2014/main" id="{A53BF5B4-5D24-BFF7-934B-4EA536CC674A}"/>
              </a:ext>
            </a:extLst>
          </p:cNvPr>
          <p:cNvGraphicFramePr>
            <a:graphicFrameLocks noGrp="1"/>
          </p:cNvGraphicFramePr>
          <p:nvPr/>
        </p:nvGraphicFramePr>
        <p:xfrm>
          <a:off x="581192" y="2627729"/>
          <a:ext cx="4466075" cy="3693188"/>
        </p:xfrm>
        <a:graphic>
          <a:graphicData uri="http://schemas.openxmlformats.org/drawingml/2006/table">
            <a:tbl>
              <a:tblPr firstRow="1" bandRow="1">
                <a:effectLst/>
                <a:tableStyleId>{5C22544A-7EE6-4342-B048-85BDC9FD1C3A}</a:tableStyleId>
              </a:tblPr>
              <a:tblGrid>
                <a:gridCol w="1257336">
                  <a:extLst>
                    <a:ext uri="{9D8B030D-6E8A-4147-A177-3AD203B41FA5}">
                      <a16:colId xmlns:a16="http://schemas.microsoft.com/office/drawing/2014/main" val="2118436378"/>
                    </a:ext>
                  </a:extLst>
                </a:gridCol>
                <a:gridCol w="992224">
                  <a:extLst>
                    <a:ext uri="{9D8B030D-6E8A-4147-A177-3AD203B41FA5}">
                      <a16:colId xmlns:a16="http://schemas.microsoft.com/office/drawing/2014/main" val="3261561202"/>
                    </a:ext>
                  </a:extLst>
                </a:gridCol>
                <a:gridCol w="2216514">
                  <a:extLst>
                    <a:ext uri="{9D8B030D-6E8A-4147-A177-3AD203B41FA5}">
                      <a16:colId xmlns:a16="http://schemas.microsoft.com/office/drawing/2014/main" val="3728500845"/>
                    </a:ext>
                  </a:extLst>
                </a:gridCol>
              </a:tblGrid>
              <a:tr h="370844">
                <a:tc>
                  <a:txBody>
                    <a:bodyPr/>
                    <a:lstStyle/>
                    <a:p>
                      <a:pPr lvl="0"/>
                      <a:r>
                        <a:rPr lang="en-GB"/>
                        <a:t>What Bar?</a:t>
                      </a:r>
                    </a:p>
                  </a:txBody>
                  <a:tcPr/>
                </a:tc>
                <a:tc>
                  <a:txBody>
                    <a:bodyPr/>
                    <a:lstStyle/>
                    <a:p>
                      <a:pPr lvl="0"/>
                      <a:r>
                        <a:rPr lang="en-GB"/>
                        <a:t>Key</a:t>
                      </a:r>
                    </a:p>
                  </a:txBody>
                  <a:tcPr/>
                </a:tc>
                <a:tc>
                  <a:txBody>
                    <a:bodyPr/>
                    <a:lstStyle/>
                    <a:p>
                      <a:pPr lvl="0"/>
                      <a:r>
                        <a:rPr lang="en-GB"/>
                        <a:t>Relationship</a:t>
                      </a:r>
                    </a:p>
                  </a:txBody>
                  <a:tcPr/>
                </a:tc>
                <a:extLst>
                  <a:ext uri="{0D108BD9-81ED-4DB2-BD59-A6C34878D82A}">
                    <a16:rowId xmlns:a16="http://schemas.microsoft.com/office/drawing/2014/main" val="2822285723"/>
                  </a:ext>
                </a:extLst>
              </a:tr>
              <a:tr h="370844">
                <a:tc>
                  <a:txBody>
                    <a:bodyPr/>
                    <a:lstStyle/>
                    <a:p>
                      <a:pPr lvl="0"/>
                      <a:endParaRPr lang="en-GB"/>
                    </a:p>
                  </a:txBody>
                  <a:tcP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1712226427"/>
                  </a:ext>
                </a:extLst>
              </a:tr>
              <a:tr h="370844">
                <a:tc>
                  <a:txBody>
                    <a:bodyPr/>
                    <a:lstStyle/>
                    <a:p>
                      <a:pPr lvl="0"/>
                      <a:endParaRPr lang="en-GB"/>
                    </a:p>
                  </a:txBody>
                  <a:tcP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3084635711"/>
                  </a:ext>
                </a:extLst>
              </a:tr>
              <a:tr h="370844">
                <a:tc>
                  <a:txBody>
                    <a:bodyPr/>
                    <a:lstStyle/>
                    <a:p>
                      <a:pPr lvl="0"/>
                      <a:endParaRPr lang="en-GB"/>
                    </a:p>
                  </a:txBody>
                  <a:tcP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2348011025"/>
                  </a:ext>
                </a:extLst>
              </a:tr>
              <a:tr h="370844">
                <a:tc>
                  <a:txBody>
                    <a:bodyPr/>
                    <a:lstStyle/>
                    <a:p>
                      <a:pPr lvl="0"/>
                      <a:endParaRPr lang="en-GB"/>
                    </a:p>
                  </a:txBody>
                  <a:tcP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3425592501"/>
                  </a:ext>
                </a:extLst>
              </a:tr>
              <a:tr h="370844">
                <a:tc>
                  <a:txBody>
                    <a:bodyPr/>
                    <a:lstStyle/>
                    <a:p>
                      <a:pPr lvl="0"/>
                      <a:endParaRPr lang="en-GB"/>
                    </a:p>
                  </a:txBody>
                  <a:tcP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2012925001"/>
                  </a:ext>
                </a:extLst>
              </a:tr>
              <a:tr h="370844">
                <a:tc>
                  <a:txBody>
                    <a:bodyPr/>
                    <a:lstStyle/>
                    <a:p>
                      <a:pPr lvl="0"/>
                      <a:endParaRPr lang="en-GB"/>
                    </a:p>
                  </a:txBody>
                  <a:tcP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2124825086"/>
                  </a:ext>
                </a:extLst>
              </a:tr>
              <a:tr h="185422">
                <a:tc>
                  <a:txBody>
                    <a:bodyPr/>
                    <a:lstStyle/>
                    <a:p>
                      <a:pPr lvl="0"/>
                      <a:endParaRPr lang="en-GB"/>
                    </a:p>
                  </a:txBody>
                  <a:tcP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3946513689"/>
                  </a:ext>
                </a:extLst>
              </a:tr>
              <a:tr h="182880">
                <a:tc>
                  <a:txBody>
                    <a:bodyPr/>
                    <a:lstStyle/>
                    <a:p>
                      <a:pPr lvl="0"/>
                      <a:endParaRPr lang="en-GB"/>
                    </a:p>
                  </a:txBody>
                  <a:tcP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225066915"/>
                  </a:ext>
                </a:extLst>
              </a:tr>
              <a:tr h="182880">
                <a:tc>
                  <a:txBody>
                    <a:bodyPr/>
                    <a:lstStyle/>
                    <a:p>
                      <a:pPr lvl="0"/>
                      <a:endParaRPr lang="en-GB"/>
                    </a:p>
                  </a:txBody>
                  <a:tcPr/>
                </a:tc>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698761168"/>
                  </a:ext>
                </a:extLst>
              </a:tr>
            </a:tbl>
          </a:graphicData>
        </a:graphic>
      </p:graphicFrame>
      <p:sp>
        <p:nvSpPr>
          <p:cNvPr id="10" name="Slide Number Placeholder 10">
            <a:extLst>
              <a:ext uri="{FF2B5EF4-FFF2-40B4-BE49-F238E27FC236}">
                <a16:creationId xmlns:a16="http://schemas.microsoft.com/office/drawing/2014/main" id="{6FE501EE-F16C-CCF5-4DE3-4B3EF0F2571C}"/>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AF4B7F-75AF-494A-8D7B-4BD8AF95DA46}" type="slidenum">
              <a:t>22</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CC07631-0FF5-F914-261C-F0A7E9F5D7BE}"/>
              </a:ext>
            </a:extLst>
          </p:cNvPr>
          <p:cNvSpPr txBox="1">
            <a:spLocks noGrp="1"/>
          </p:cNvSpPr>
          <p:nvPr>
            <p:ph idx="1"/>
          </p:nvPr>
        </p:nvSpPr>
        <p:spPr>
          <a:xfrm>
            <a:off x="581192" y="2521357"/>
            <a:ext cx="11029611" cy="3634483"/>
          </a:xfrm>
        </p:spPr>
        <p:txBody>
          <a:bodyPr>
            <a:noAutofit/>
          </a:bodyPr>
          <a:lstStyle/>
          <a:p>
            <a:pPr marL="0" lvl="0" indent="0">
              <a:buNone/>
            </a:pPr>
            <a:r>
              <a:rPr lang="en-GB" sz="1600"/>
              <a:t>An </a:t>
            </a:r>
            <a:r>
              <a:rPr lang="en-GB" sz="1600" b="1"/>
              <a:t>appoggiatura</a:t>
            </a:r>
            <a:r>
              <a:rPr lang="en-GB" sz="1600"/>
              <a:t> is an added note, one step higher or lower than the main note, which shares the value of the main note by some of its value, usually by half. It is written as a grace note (a small note) without a line drawn through it.</a:t>
            </a:r>
          </a:p>
          <a:p>
            <a:pPr marL="0" lvl="0" indent="0">
              <a:buNone/>
            </a:pPr>
            <a:r>
              <a:rPr lang="en-GB" sz="1600" b="1"/>
              <a:t>Badinerie</a:t>
            </a:r>
            <a:r>
              <a:rPr lang="en-GB" sz="1600"/>
              <a:t> is a name given in the18th century to a type of quick, light movement in a suite.</a:t>
            </a:r>
          </a:p>
          <a:p>
            <a:pPr marL="0" lvl="0" indent="0">
              <a:buNone/>
            </a:pPr>
            <a:r>
              <a:rPr lang="en-GB" sz="1600"/>
              <a:t>The </a:t>
            </a:r>
            <a:r>
              <a:rPr lang="en-GB" sz="1600" b="1"/>
              <a:t>Baroque era </a:t>
            </a:r>
            <a:r>
              <a:rPr lang="en-GB" sz="1600"/>
              <a:t>is a period of Western Classical music from 1600 to 1750. This period followed the Renaissance era and was followed by the Classical era.</a:t>
            </a:r>
          </a:p>
          <a:p>
            <a:pPr marL="0" lvl="0" indent="0">
              <a:buNone/>
            </a:pPr>
            <a:r>
              <a:rPr lang="en-GB" sz="1600" b="1"/>
              <a:t>Basso continuo</a:t>
            </a:r>
            <a:r>
              <a:rPr lang="en-GB" sz="1600"/>
              <a:t>, notated as figured bass, is  a system of partially improvised accompaniment played above a bassline, usually by a keyboard instrument. The use of basso continuo was customary during the17</a:t>
            </a:r>
            <a:r>
              <a:rPr lang="en-GB" sz="1600" baseline="30000"/>
              <a:t>th</a:t>
            </a:r>
            <a:r>
              <a:rPr lang="en-GB" sz="1600"/>
              <a:t> and 18</a:t>
            </a:r>
            <a:r>
              <a:rPr lang="en-GB" sz="1600" baseline="30000"/>
              <a:t>th</a:t>
            </a:r>
            <a:r>
              <a:rPr lang="en-GB" sz="1600"/>
              <a:t> centuries when only the bass line was written out and the keyboard player was informed which chords to play by reading figures that were placed below the notes. A low melody instrument, such as the cello or the bassoon, usually reinforced the bass line.</a:t>
            </a:r>
          </a:p>
          <a:p>
            <a:pPr marL="0" lvl="0" indent="0">
              <a:buNone/>
            </a:pPr>
            <a:r>
              <a:rPr lang="en-GB" sz="1600"/>
              <a:t>A chord’s </a:t>
            </a:r>
            <a:r>
              <a:rPr lang="en-GB" sz="1600" b="1"/>
              <a:t>inversion</a:t>
            </a:r>
            <a:r>
              <a:rPr lang="en-GB" sz="1600"/>
              <a:t> describes the relationship of its lowest note to the other notes in the chord. A C major triad contains the notes C,E and G. Its inversion is determined by which of these notes is the lowest note in the chord.</a:t>
            </a:r>
          </a:p>
          <a:p>
            <a:pPr marL="0" lvl="0" indent="0">
              <a:buNone/>
            </a:pPr>
            <a:r>
              <a:rPr lang="en-GB" sz="1600"/>
              <a:t>A </a:t>
            </a:r>
            <a:r>
              <a:rPr lang="en-GB" sz="1600" b="1"/>
              <a:t>Neapolitan</a:t>
            </a:r>
            <a:r>
              <a:rPr lang="en-GB" sz="1600"/>
              <a:t> chord is a major chord built on the flattened supertonic (second note) of the key. It most commonly occurs in first inversion and is often referred to as a Neapolitan Sixth chord.</a:t>
            </a:r>
          </a:p>
          <a:p>
            <a:pPr lvl="0"/>
            <a:endParaRPr lang="en-GB" sz="1600"/>
          </a:p>
        </p:txBody>
      </p:sp>
      <p:sp>
        <p:nvSpPr>
          <p:cNvPr id="3" name="Title 1">
            <a:extLst>
              <a:ext uri="{FF2B5EF4-FFF2-40B4-BE49-F238E27FC236}">
                <a16:creationId xmlns:a16="http://schemas.microsoft.com/office/drawing/2014/main" id="{92CEAF31-9429-27BA-70E3-7702B427F065}"/>
              </a:ext>
            </a:extLst>
          </p:cNvPr>
          <p:cNvSpPr txBox="1">
            <a:spLocks noGrp="1"/>
          </p:cNvSpPr>
          <p:nvPr>
            <p:ph type="title"/>
          </p:nvPr>
        </p:nvSpPr>
        <p:spPr/>
        <p:txBody>
          <a:bodyPr anchor="ctr"/>
          <a:lstStyle/>
          <a:p>
            <a:pPr lvl="0"/>
            <a:r>
              <a:rPr lang="en-GB"/>
              <a:t>Glossary II</a:t>
            </a:r>
          </a:p>
        </p:txBody>
      </p:sp>
      <p:sp>
        <p:nvSpPr>
          <p:cNvPr id="4" name="Slide Number Placeholder 4">
            <a:extLst>
              <a:ext uri="{FF2B5EF4-FFF2-40B4-BE49-F238E27FC236}">
                <a16:creationId xmlns:a16="http://schemas.microsoft.com/office/drawing/2014/main" id="{F13CB91C-ECB2-E351-6330-641CE24FE027}"/>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2AE4B9-1D77-425F-AE9C-5513C19C98E1}" type="slidenum">
              <a:t>23</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B714-2B67-9A8A-21B7-5E8DE5310180}"/>
              </a:ext>
            </a:extLst>
          </p:cNvPr>
          <p:cNvSpPr txBox="1">
            <a:spLocks noGrp="1"/>
          </p:cNvSpPr>
          <p:nvPr>
            <p:ph type="title"/>
          </p:nvPr>
        </p:nvSpPr>
        <p:spPr/>
        <p:txBody>
          <a:bodyPr anchor="ctr"/>
          <a:lstStyle/>
          <a:p>
            <a:pPr lvl="0"/>
            <a:r>
              <a:rPr lang="en-GB"/>
              <a:t>Glossary II</a:t>
            </a:r>
          </a:p>
        </p:txBody>
      </p:sp>
      <p:sp>
        <p:nvSpPr>
          <p:cNvPr id="3" name="Content Placeholder 2">
            <a:extLst>
              <a:ext uri="{FF2B5EF4-FFF2-40B4-BE49-F238E27FC236}">
                <a16:creationId xmlns:a16="http://schemas.microsoft.com/office/drawing/2014/main" id="{BF213504-19D4-2643-B5FC-599ECA6612F2}"/>
              </a:ext>
            </a:extLst>
          </p:cNvPr>
          <p:cNvSpPr txBox="1">
            <a:spLocks noGrp="1"/>
          </p:cNvSpPr>
          <p:nvPr>
            <p:ph idx="1"/>
          </p:nvPr>
        </p:nvSpPr>
        <p:spPr/>
        <p:txBody>
          <a:bodyPr/>
          <a:lstStyle/>
          <a:p>
            <a:pPr marL="0" lvl="0" indent="0">
              <a:lnSpc>
                <a:spcPct val="100000"/>
              </a:lnSpc>
              <a:buNone/>
            </a:pPr>
            <a:r>
              <a:rPr lang="en-GB" sz="1600"/>
              <a:t>A </a:t>
            </a:r>
            <a:r>
              <a:rPr lang="en-GB" sz="1600" b="1"/>
              <a:t>sequence</a:t>
            </a:r>
            <a:r>
              <a:rPr lang="en-GB" sz="1600"/>
              <a:t> is the repetition of a motif at a higher or lower pitch in the same voice or instrument. </a:t>
            </a:r>
          </a:p>
          <a:p>
            <a:pPr marL="0" lvl="0" indent="0">
              <a:lnSpc>
                <a:spcPct val="100000"/>
              </a:lnSpc>
              <a:buNone/>
            </a:pPr>
            <a:r>
              <a:rPr lang="en-GB" sz="1600"/>
              <a:t>A </a:t>
            </a:r>
            <a:r>
              <a:rPr lang="en-GB" sz="1600" b="1"/>
              <a:t>suite</a:t>
            </a:r>
            <a:r>
              <a:rPr lang="en-GB" sz="1600"/>
              <a:t> is a collection of short musical pieces, usually dances, which can be played one after another. (e.g – Gavotte, Sarabande, Gigue…)</a:t>
            </a:r>
          </a:p>
          <a:p>
            <a:pPr marL="0" lvl="0" indent="0">
              <a:lnSpc>
                <a:spcPct val="100000"/>
              </a:lnSpc>
              <a:buNone/>
            </a:pPr>
            <a:r>
              <a:rPr lang="en-GB" sz="1600"/>
              <a:t>A </a:t>
            </a:r>
            <a:r>
              <a:rPr lang="en-GB" sz="1600" b="1"/>
              <a:t>suspension</a:t>
            </a:r>
            <a:r>
              <a:rPr lang="en-GB" sz="1600"/>
              <a:t> is a way of creating temporary dissonance by sustaining a note whilst changing the harmony beneath it, normally on a strong beat.</a:t>
            </a:r>
          </a:p>
          <a:p>
            <a:pPr marL="0" lvl="0" indent="0">
              <a:lnSpc>
                <a:spcPct val="100000"/>
              </a:lnSpc>
              <a:buNone/>
            </a:pPr>
            <a:r>
              <a:rPr lang="en-GB" sz="1600" b="1"/>
              <a:t>Terraced dynamics </a:t>
            </a:r>
            <a:r>
              <a:rPr lang="en-GB" sz="1600"/>
              <a:t>area feature of Baroque music in which volume levels shift suddenly from quiet to loud and back again without the use of crescendos and diminuendos.</a:t>
            </a:r>
          </a:p>
          <a:p>
            <a:pPr marL="0" lvl="0" indent="0">
              <a:lnSpc>
                <a:spcPct val="100000"/>
              </a:lnSpc>
              <a:buNone/>
            </a:pPr>
            <a:r>
              <a:rPr lang="en-GB" sz="1600"/>
              <a:t>A </a:t>
            </a:r>
            <a:r>
              <a:rPr lang="en-GB" sz="1600" b="1"/>
              <a:t>transverse flute </a:t>
            </a:r>
            <a:r>
              <a:rPr lang="en-GB" sz="1600"/>
              <a:t>is an instrument which is held horizontally to the side when played rather than vertically to the front like clarinet. The modern flute is a transverse flute.</a:t>
            </a:r>
          </a:p>
          <a:p>
            <a:pPr marL="0" lvl="0" indent="0">
              <a:lnSpc>
                <a:spcPct val="100000"/>
              </a:lnSpc>
              <a:buNone/>
            </a:pPr>
            <a:r>
              <a:rPr lang="en-GB" sz="1600"/>
              <a:t>A </a:t>
            </a:r>
            <a:r>
              <a:rPr lang="en-GB" sz="1600" b="1"/>
              <a:t>trill </a:t>
            </a:r>
            <a:r>
              <a:rPr lang="en-GB" sz="1600"/>
              <a:t>is a rapid alternation between an indicated note and the one above it. Trills may be either diatonic or chromatic. It is indicated by the symbol “</a:t>
            </a:r>
            <a:r>
              <a:rPr lang="en-GB" sz="1600" b="1"/>
              <a:t>tr</a:t>
            </a:r>
            <a:r>
              <a:rPr lang="en-GB" sz="1600"/>
              <a:t>”.</a:t>
            </a:r>
          </a:p>
          <a:p>
            <a:pPr lvl="0">
              <a:lnSpc>
                <a:spcPct val="100000"/>
              </a:lnSpc>
            </a:pPr>
            <a:endParaRPr lang="en-GB" sz="1400"/>
          </a:p>
        </p:txBody>
      </p:sp>
      <p:sp>
        <p:nvSpPr>
          <p:cNvPr id="4" name="Slide Number Placeholder 4">
            <a:extLst>
              <a:ext uri="{FF2B5EF4-FFF2-40B4-BE49-F238E27FC236}">
                <a16:creationId xmlns:a16="http://schemas.microsoft.com/office/drawing/2014/main" id="{3C2821AA-23B1-C1BB-2A9E-F7470B2D020C}"/>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298E52-30C4-468A-AE72-2480771171D2}" type="slidenum">
              <a:t>24</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D0F6-2346-8B87-37DF-04CC3ACD51D1}"/>
              </a:ext>
            </a:extLst>
          </p:cNvPr>
          <p:cNvSpPr txBox="1">
            <a:spLocks noGrp="1"/>
          </p:cNvSpPr>
          <p:nvPr>
            <p:ph type="title"/>
          </p:nvPr>
        </p:nvSpPr>
        <p:spPr/>
        <p:txBody>
          <a:bodyPr anchor="ctr"/>
          <a:lstStyle/>
          <a:p>
            <a:pPr lvl="0"/>
            <a:r>
              <a:rPr lang="en-GB"/>
              <a:t>Overview of Badinerie</a:t>
            </a:r>
          </a:p>
        </p:txBody>
      </p:sp>
      <p:grpSp>
        <p:nvGrpSpPr>
          <p:cNvPr id="3" name="Content Placeholder 3">
            <a:extLst>
              <a:ext uri="{FF2B5EF4-FFF2-40B4-BE49-F238E27FC236}">
                <a16:creationId xmlns:a16="http://schemas.microsoft.com/office/drawing/2014/main" id="{4B2F9D02-8334-C39B-F9B9-D510AD2D4B6B}"/>
              </a:ext>
            </a:extLst>
          </p:cNvPr>
          <p:cNvGrpSpPr/>
          <p:nvPr/>
        </p:nvGrpSpPr>
        <p:grpSpPr>
          <a:xfrm>
            <a:off x="586953" y="2341558"/>
            <a:ext cx="11018099" cy="3633789"/>
            <a:chOff x="586953" y="2341558"/>
            <a:chExt cx="11018099" cy="3633789"/>
          </a:xfrm>
        </p:grpSpPr>
        <p:sp>
          <p:nvSpPr>
            <p:cNvPr id="4" name="Freeform: Shape 3">
              <a:extLst>
                <a:ext uri="{FF2B5EF4-FFF2-40B4-BE49-F238E27FC236}">
                  <a16:creationId xmlns:a16="http://schemas.microsoft.com/office/drawing/2014/main" id="{E2E5C345-6AF0-1EED-F371-1C7AD52B7B94}"/>
                </a:ext>
              </a:extLst>
            </p:cNvPr>
            <p:cNvSpPr/>
            <p:nvPr/>
          </p:nvSpPr>
          <p:spPr>
            <a:xfrm>
              <a:off x="586953" y="2341558"/>
              <a:ext cx="2078888" cy="3633789"/>
            </a:xfrm>
            <a:custGeom>
              <a:avLst/>
              <a:gdLst>
                <a:gd name="f0" fmla="val 10800000"/>
                <a:gd name="f1" fmla="val 5400000"/>
                <a:gd name="f2" fmla="val 180"/>
                <a:gd name="f3" fmla="val w"/>
                <a:gd name="f4" fmla="val h"/>
                <a:gd name="f5" fmla="val 0"/>
                <a:gd name="f6" fmla="val 2078887"/>
                <a:gd name="f7" fmla="val 3633787"/>
                <a:gd name="f8" fmla="val 207889"/>
                <a:gd name="f9" fmla="val 93075"/>
                <a:gd name="f10" fmla="val 1870998"/>
                <a:gd name="f11" fmla="val 1985812"/>
                <a:gd name="f12" fmla="val 3425898"/>
                <a:gd name="f13" fmla="val 3540712"/>
                <a:gd name="f14" fmla="+- 0 0 -90"/>
                <a:gd name="f15" fmla="*/ f3 1 2078887"/>
                <a:gd name="f16" fmla="*/ f4 1 3633787"/>
                <a:gd name="f17" fmla="+- f7 0 f5"/>
                <a:gd name="f18" fmla="+- f6 0 f5"/>
                <a:gd name="f19" fmla="*/ f14 f0 1"/>
                <a:gd name="f20" fmla="*/ f18 1 2078887"/>
                <a:gd name="f21" fmla="*/ f17 1 3633787"/>
                <a:gd name="f22" fmla="*/ 0 f18 1"/>
                <a:gd name="f23" fmla="*/ 207889 f17 1"/>
                <a:gd name="f24" fmla="*/ 207889 f18 1"/>
                <a:gd name="f25" fmla="*/ 0 f17 1"/>
                <a:gd name="f26" fmla="*/ 1870998 f18 1"/>
                <a:gd name="f27" fmla="*/ 2078887 f18 1"/>
                <a:gd name="f28" fmla="*/ 3425898 f17 1"/>
                <a:gd name="f29" fmla="*/ 3633787 f17 1"/>
                <a:gd name="f30" fmla="*/ f19 1 f2"/>
                <a:gd name="f31" fmla="*/ f22 1 2078887"/>
                <a:gd name="f32" fmla="*/ f23 1 3633787"/>
                <a:gd name="f33" fmla="*/ f24 1 2078887"/>
                <a:gd name="f34" fmla="*/ f25 1 3633787"/>
                <a:gd name="f35" fmla="*/ f26 1 2078887"/>
                <a:gd name="f36" fmla="*/ f27 1 2078887"/>
                <a:gd name="f37" fmla="*/ f28 1 3633787"/>
                <a:gd name="f38" fmla="*/ f29 1 3633787"/>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078887" h="363378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DD9EA"/>
            </a:solidFill>
            <a:ln cap="flat">
              <a:noFill/>
              <a:prstDash val="solid"/>
            </a:ln>
          </p:spPr>
          <p:txBody>
            <a:bodyPr vert="horz" wrap="square" lIns="87626" tIns="87626" rIns="87626" bIns="2631277"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000000"/>
                  </a:solidFill>
                  <a:uFillTx/>
                  <a:latin typeface="Franklin Gothic Book"/>
                </a:rPr>
                <a:t>Compositional:</a:t>
              </a:r>
            </a:p>
          </p:txBody>
        </p:sp>
        <p:sp>
          <p:nvSpPr>
            <p:cNvPr id="5" name="Freeform: Shape 4">
              <a:extLst>
                <a:ext uri="{FF2B5EF4-FFF2-40B4-BE49-F238E27FC236}">
                  <a16:creationId xmlns:a16="http://schemas.microsoft.com/office/drawing/2014/main" id="{FB900BEA-EEA4-3725-D7A7-8A3DEC85920E}"/>
                </a:ext>
              </a:extLst>
            </p:cNvPr>
            <p:cNvSpPr/>
            <p:nvPr/>
          </p:nvSpPr>
          <p:spPr>
            <a:xfrm>
              <a:off x="794833" y="3431697"/>
              <a:ext cx="1663110" cy="2361959"/>
            </a:xfrm>
            <a:custGeom>
              <a:avLst/>
              <a:gdLst>
                <a:gd name="f0" fmla="val 10800000"/>
                <a:gd name="f1" fmla="val 5400000"/>
                <a:gd name="f2" fmla="val 180"/>
                <a:gd name="f3" fmla="val w"/>
                <a:gd name="f4" fmla="val h"/>
                <a:gd name="f5" fmla="val 0"/>
                <a:gd name="f6" fmla="val 1663109"/>
                <a:gd name="f7" fmla="val 2361961"/>
                <a:gd name="f8" fmla="val 166311"/>
                <a:gd name="f9" fmla="val 74460"/>
                <a:gd name="f10" fmla="val 1496798"/>
                <a:gd name="f11" fmla="val 1588649"/>
                <a:gd name="f12" fmla="val 2195650"/>
                <a:gd name="f13" fmla="val 2287501"/>
                <a:gd name="f14" fmla="+- 0 0 -90"/>
                <a:gd name="f15" fmla="*/ f3 1 1663109"/>
                <a:gd name="f16" fmla="*/ f4 1 2361961"/>
                <a:gd name="f17" fmla="+- f7 0 f5"/>
                <a:gd name="f18" fmla="+- f6 0 f5"/>
                <a:gd name="f19" fmla="*/ f14 f0 1"/>
                <a:gd name="f20" fmla="*/ f18 1 1663109"/>
                <a:gd name="f21" fmla="*/ f17 1 2361961"/>
                <a:gd name="f22" fmla="*/ 0 f18 1"/>
                <a:gd name="f23" fmla="*/ 166311 f17 1"/>
                <a:gd name="f24" fmla="*/ 166311 f18 1"/>
                <a:gd name="f25" fmla="*/ 0 f17 1"/>
                <a:gd name="f26" fmla="*/ 1496798 f18 1"/>
                <a:gd name="f27" fmla="*/ 1663109 f18 1"/>
                <a:gd name="f28" fmla="*/ 2195650 f17 1"/>
                <a:gd name="f29" fmla="*/ 2361961 f17 1"/>
                <a:gd name="f30" fmla="*/ f19 1 f2"/>
                <a:gd name="f31" fmla="*/ f22 1 1663109"/>
                <a:gd name="f32" fmla="*/ f23 1 2361961"/>
                <a:gd name="f33" fmla="*/ f24 1 1663109"/>
                <a:gd name="f34" fmla="*/ f25 1 2361961"/>
                <a:gd name="f35" fmla="*/ f26 1 1663109"/>
                <a:gd name="f36" fmla="*/ f27 1 1663109"/>
                <a:gd name="f37" fmla="*/ f28 1 2361961"/>
                <a:gd name="f38" fmla="*/ f29 1 23619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663109" h="23619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683C6"/>
            </a:solidFill>
            <a:ln w="25402" cap="rnd">
              <a:solidFill>
                <a:srgbClr val="FFFFFF"/>
              </a:solidFill>
              <a:prstDash val="solid"/>
              <a:miter/>
            </a:ln>
          </p:spPr>
          <p:txBody>
            <a:bodyPr vert="horz" wrap="square" lIns="81729" tIns="73472" rIns="81729" bIns="73472"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Franklin Gothic Book"/>
                </a:rPr>
                <a:t>1738-1739. Orchestral Suite No.2 contains seven movements (sections): Overture, </a:t>
              </a:r>
              <a:r>
                <a:rPr lang="fr-FR" sz="1300" b="0" i="0" u="none" strike="noStrike" kern="1200" cap="none" spc="0" baseline="0">
                  <a:solidFill>
                    <a:srgbClr val="FFFFFF"/>
                  </a:solidFill>
                  <a:uFillTx/>
                  <a:latin typeface="Franklin Gothic Book"/>
                </a:rPr>
                <a:t>Rondeau, Sarabande, Bourree, Polonaise, Menuet and Badinerie.</a:t>
              </a:r>
              <a:endParaRPr lang="en-GB" sz="1300" b="0" i="0" u="none" strike="noStrike" kern="1200" cap="none" spc="0" baseline="0">
                <a:solidFill>
                  <a:srgbClr val="FFFFFF"/>
                </a:solidFill>
                <a:uFillTx/>
                <a:latin typeface="Franklin Gothic Book"/>
              </a:endParaRPr>
            </a:p>
          </p:txBody>
        </p:sp>
        <p:sp>
          <p:nvSpPr>
            <p:cNvPr id="6" name="Freeform: Shape 5">
              <a:extLst>
                <a:ext uri="{FF2B5EF4-FFF2-40B4-BE49-F238E27FC236}">
                  <a16:creationId xmlns:a16="http://schemas.microsoft.com/office/drawing/2014/main" id="{E07927AD-35B8-BD34-B72E-D8ACB4C72624}"/>
                </a:ext>
              </a:extLst>
            </p:cNvPr>
            <p:cNvSpPr/>
            <p:nvPr/>
          </p:nvSpPr>
          <p:spPr>
            <a:xfrm>
              <a:off x="2821756" y="2341558"/>
              <a:ext cx="2078888" cy="3633789"/>
            </a:xfrm>
            <a:custGeom>
              <a:avLst/>
              <a:gdLst>
                <a:gd name="f0" fmla="val 10800000"/>
                <a:gd name="f1" fmla="val 5400000"/>
                <a:gd name="f2" fmla="val 180"/>
                <a:gd name="f3" fmla="val w"/>
                <a:gd name="f4" fmla="val h"/>
                <a:gd name="f5" fmla="val 0"/>
                <a:gd name="f6" fmla="val 2078887"/>
                <a:gd name="f7" fmla="val 3633787"/>
                <a:gd name="f8" fmla="val 207889"/>
                <a:gd name="f9" fmla="val 93075"/>
                <a:gd name="f10" fmla="val 1870998"/>
                <a:gd name="f11" fmla="val 1985812"/>
                <a:gd name="f12" fmla="val 3425898"/>
                <a:gd name="f13" fmla="val 3540712"/>
                <a:gd name="f14" fmla="+- 0 0 -90"/>
                <a:gd name="f15" fmla="*/ f3 1 2078887"/>
                <a:gd name="f16" fmla="*/ f4 1 3633787"/>
                <a:gd name="f17" fmla="+- f7 0 f5"/>
                <a:gd name="f18" fmla="+- f6 0 f5"/>
                <a:gd name="f19" fmla="*/ f14 f0 1"/>
                <a:gd name="f20" fmla="*/ f18 1 2078887"/>
                <a:gd name="f21" fmla="*/ f17 1 3633787"/>
                <a:gd name="f22" fmla="*/ 0 f18 1"/>
                <a:gd name="f23" fmla="*/ 207889 f17 1"/>
                <a:gd name="f24" fmla="*/ 207889 f18 1"/>
                <a:gd name="f25" fmla="*/ 0 f17 1"/>
                <a:gd name="f26" fmla="*/ 1870998 f18 1"/>
                <a:gd name="f27" fmla="*/ 2078887 f18 1"/>
                <a:gd name="f28" fmla="*/ 3425898 f17 1"/>
                <a:gd name="f29" fmla="*/ 3633787 f17 1"/>
                <a:gd name="f30" fmla="*/ f19 1 f2"/>
                <a:gd name="f31" fmla="*/ f22 1 2078887"/>
                <a:gd name="f32" fmla="*/ f23 1 3633787"/>
                <a:gd name="f33" fmla="*/ f24 1 2078887"/>
                <a:gd name="f34" fmla="*/ f25 1 3633787"/>
                <a:gd name="f35" fmla="*/ f26 1 2078887"/>
                <a:gd name="f36" fmla="*/ f27 1 2078887"/>
                <a:gd name="f37" fmla="*/ f28 1 3633787"/>
                <a:gd name="f38" fmla="*/ f29 1 3633787"/>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078887" h="363378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DD9EA"/>
            </a:solidFill>
            <a:ln cap="flat">
              <a:noFill/>
              <a:prstDash val="solid"/>
            </a:ln>
          </p:spPr>
          <p:txBody>
            <a:bodyPr vert="horz" wrap="square" lIns="87626" tIns="87626" rIns="87626" bIns="2631277"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000000"/>
                  </a:solidFill>
                  <a:uFillTx/>
                  <a:latin typeface="Franklin Gothic Book"/>
                </a:rPr>
                <a:t>Instruments</a:t>
              </a:r>
            </a:p>
          </p:txBody>
        </p:sp>
        <p:sp>
          <p:nvSpPr>
            <p:cNvPr id="7" name="Freeform: Shape 6">
              <a:extLst>
                <a:ext uri="{FF2B5EF4-FFF2-40B4-BE49-F238E27FC236}">
                  <a16:creationId xmlns:a16="http://schemas.microsoft.com/office/drawing/2014/main" id="{A60DC29E-B4B1-4B01-EEDA-8DDE3533D347}"/>
                </a:ext>
              </a:extLst>
            </p:cNvPr>
            <p:cNvSpPr/>
            <p:nvPr/>
          </p:nvSpPr>
          <p:spPr>
            <a:xfrm>
              <a:off x="3029644" y="3431697"/>
              <a:ext cx="1663110" cy="2361959"/>
            </a:xfrm>
            <a:custGeom>
              <a:avLst/>
              <a:gdLst>
                <a:gd name="f0" fmla="val 10800000"/>
                <a:gd name="f1" fmla="val 5400000"/>
                <a:gd name="f2" fmla="val 180"/>
                <a:gd name="f3" fmla="val w"/>
                <a:gd name="f4" fmla="val h"/>
                <a:gd name="f5" fmla="val 0"/>
                <a:gd name="f6" fmla="val 1663109"/>
                <a:gd name="f7" fmla="val 2361961"/>
                <a:gd name="f8" fmla="val 166311"/>
                <a:gd name="f9" fmla="val 74460"/>
                <a:gd name="f10" fmla="val 1496798"/>
                <a:gd name="f11" fmla="val 1588649"/>
                <a:gd name="f12" fmla="val 2195650"/>
                <a:gd name="f13" fmla="val 2287501"/>
                <a:gd name="f14" fmla="+- 0 0 -90"/>
                <a:gd name="f15" fmla="*/ f3 1 1663109"/>
                <a:gd name="f16" fmla="*/ f4 1 2361961"/>
                <a:gd name="f17" fmla="+- f7 0 f5"/>
                <a:gd name="f18" fmla="+- f6 0 f5"/>
                <a:gd name="f19" fmla="*/ f14 f0 1"/>
                <a:gd name="f20" fmla="*/ f18 1 1663109"/>
                <a:gd name="f21" fmla="*/ f17 1 2361961"/>
                <a:gd name="f22" fmla="*/ 0 f18 1"/>
                <a:gd name="f23" fmla="*/ 166311 f17 1"/>
                <a:gd name="f24" fmla="*/ 166311 f18 1"/>
                <a:gd name="f25" fmla="*/ 0 f17 1"/>
                <a:gd name="f26" fmla="*/ 1496798 f18 1"/>
                <a:gd name="f27" fmla="*/ 1663109 f18 1"/>
                <a:gd name="f28" fmla="*/ 2195650 f17 1"/>
                <a:gd name="f29" fmla="*/ 2361961 f17 1"/>
                <a:gd name="f30" fmla="*/ f19 1 f2"/>
                <a:gd name="f31" fmla="*/ f22 1 1663109"/>
                <a:gd name="f32" fmla="*/ f23 1 2361961"/>
                <a:gd name="f33" fmla="*/ f24 1 1663109"/>
                <a:gd name="f34" fmla="*/ f25 1 2361961"/>
                <a:gd name="f35" fmla="*/ f26 1 1663109"/>
                <a:gd name="f36" fmla="*/ f27 1 1663109"/>
                <a:gd name="f37" fmla="*/ f28 1 2361961"/>
                <a:gd name="f38" fmla="*/ f29 1 23619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663109" h="23619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7CED7"/>
            </a:solidFill>
            <a:ln w="25402" cap="rnd">
              <a:solidFill>
                <a:srgbClr val="FFFFFF"/>
              </a:solidFill>
              <a:prstDash val="solid"/>
              <a:miter/>
            </a:ln>
          </p:spPr>
          <p:txBody>
            <a:bodyPr vert="horz" wrap="square" lIns="81729" tIns="73472" rIns="81729" bIns="73472"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300" b="0" i="0" u="none" strike="noStrike" kern="1200" cap="none" spc="0" baseline="0">
                  <a:solidFill>
                    <a:srgbClr val="FFFFFF"/>
                  </a:solidFill>
                  <a:uFillTx/>
                  <a:latin typeface="Franklin Gothic Book"/>
                </a:rPr>
                <a:t>Flute, </a:t>
              </a:r>
              <a:r>
                <a:rPr lang="en-US" sz="1300" b="0" i="0" u="none" strike="noStrike" kern="1200" cap="none" spc="0" baseline="0">
                  <a:solidFill>
                    <a:srgbClr val="FFFFFF"/>
                  </a:solidFill>
                  <a:uFillTx/>
                  <a:latin typeface="Franklin Gothic Book"/>
                </a:rPr>
                <a:t>String Orchestra and Harpsichord (Basso Continuo).</a:t>
              </a:r>
              <a:endParaRPr lang="en-GB" sz="1300" b="0" i="0" u="none" strike="noStrike" kern="1200" cap="none" spc="0" baseline="0">
                <a:solidFill>
                  <a:srgbClr val="FFFFFF"/>
                </a:solidFill>
                <a:uFillTx/>
                <a:latin typeface="Franklin Gothic Book"/>
              </a:endParaRPr>
            </a:p>
          </p:txBody>
        </p:sp>
        <p:sp>
          <p:nvSpPr>
            <p:cNvPr id="8" name="Freeform: Shape 7">
              <a:extLst>
                <a:ext uri="{FF2B5EF4-FFF2-40B4-BE49-F238E27FC236}">
                  <a16:creationId xmlns:a16="http://schemas.microsoft.com/office/drawing/2014/main" id="{66E2C0E8-C5BD-695E-1242-0F827949B0AB}"/>
                </a:ext>
              </a:extLst>
            </p:cNvPr>
            <p:cNvSpPr/>
            <p:nvPr/>
          </p:nvSpPr>
          <p:spPr>
            <a:xfrm>
              <a:off x="5056558" y="2341558"/>
              <a:ext cx="2078888" cy="3633789"/>
            </a:xfrm>
            <a:custGeom>
              <a:avLst/>
              <a:gdLst>
                <a:gd name="f0" fmla="val 10800000"/>
                <a:gd name="f1" fmla="val 5400000"/>
                <a:gd name="f2" fmla="val 180"/>
                <a:gd name="f3" fmla="val w"/>
                <a:gd name="f4" fmla="val h"/>
                <a:gd name="f5" fmla="val 0"/>
                <a:gd name="f6" fmla="val 2078887"/>
                <a:gd name="f7" fmla="val 3633787"/>
                <a:gd name="f8" fmla="val 207889"/>
                <a:gd name="f9" fmla="val 93075"/>
                <a:gd name="f10" fmla="val 1870998"/>
                <a:gd name="f11" fmla="val 1985812"/>
                <a:gd name="f12" fmla="val 3425898"/>
                <a:gd name="f13" fmla="val 3540712"/>
                <a:gd name="f14" fmla="+- 0 0 -90"/>
                <a:gd name="f15" fmla="*/ f3 1 2078887"/>
                <a:gd name="f16" fmla="*/ f4 1 3633787"/>
                <a:gd name="f17" fmla="+- f7 0 f5"/>
                <a:gd name="f18" fmla="+- f6 0 f5"/>
                <a:gd name="f19" fmla="*/ f14 f0 1"/>
                <a:gd name="f20" fmla="*/ f18 1 2078887"/>
                <a:gd name="f21" fmla="*/ f17 1 3633787"/>
                <a:gd name="f22" fmla="*/ 0 f18 1"/>
                <a:gd name="f23" fmla="*/ 207889 f17 1"/>
                <a:gd name="f24" fmla="*/ 207889 f18 1"/>
                <a:gd name="f25" fmla="*/ 0 f17 1"/>
                <a:gd name="f26" fmla="*/ 1870998 f18 1"/>
                <a:gd name="f27" fmla="*/ 2078887 f18 1"/>
                <a:gd name="f28" fmla="*/ 3425898 f17 1"/>
                <a:gd name="f29" fmla="*/ 3633787 f17 1"/>
                <a:gd name="f30" fmla="*/ f19 1 f2"/>
                <a:gd name="f31" fmla="*/ f22 1 2078887"/>
                <a:gd name="f32" fmla="*/ f23 1 3633787"/>
                <a:gd name="f33" fmla="*/ f24 1 2078887"/>
                <a:gd name="f34" fmla="*/ f25 1 3633787"/>
                <a:gd name="f35" fmla="*/ f26 1 2078887"/>
                <a:gd name="f36" fmla="*/ f27 1 2078887"/>
                <a:gd name="f37" fmla="*/ f28 1 3633787"/>
                <a:gd name="f38" fmla="*/ f29 1 3633787"/>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078887" h="363378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DD9EA"/>
            </a:solidFill>
            <a:ln cap="flat">
              <a:noFill/>
              <a:prstDash val="solid"/>
            </a:ln>
          </p:spPr>
          <p:txBody>
            <a:bodyPr vert="horz" wrap="square" lIns="87626" tIns="87626" rIns="87626" bIns="2631277"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000000"/>
                  </a:solidFill>
                  <a:uFillTx/>
                  <a:latin typeface="Franklin Gothic Book"/>
                </a:rPr>
                <a:t>Tempo</a:t>
              </a:r>
            </a:p>
          </p:txBody>
        </p:sp>
        <p:sp>
          <p:nvSpPr>
            <p:cNvPr id="9" name="Freeform: Shape 8">
              <a:extLst>
                <a:ext uri="{FF2B5EF4-FFF2-40B4-BE49-F238E27FC236}">
                  <a16:creationId xmlns:a16="http://schemas.microsoft.com/office/drawing/2014/main" id="{D06EAB93-FEA8-B69A-0736-B73BA9BA5BDA}"/>
                </a:ext>
              </a:extLst>
            </p:cNvPr>
            <p:cNvSpPr/>
            <p:nvPr/>
          </p:nvSpPr>
          <p:spPr>
            <a:xfrm>
              <a:off x="5264447" y="3431697"/>
              <a:ext cx="1663110" cy="2361959"/>
            </a:xfrm>
            <a:custGeom>
              <a:avLst/>
              <a:gdLst>
                <a:gd name="f0" fmla="val 10800000"/>
                <a:gd name="f1" fmla="val 5400000"/>
                <a:gd name="f2" fmla="val 180"/>
                <a:gd name="f3" fmla="val w"/>
                <a:gd name="f4" fmla="val h"/>
                <a:gd name="f5" fmla="val 0"/>
                <a:gd name="f6" fmla="val 1663109"/>
                <a:gd name="f7" fmla="val 2361961"/>
                <a:gd name="f8" fmla="val 166311"/>
                <a:gd name="f9" fmla="val 74460"/>
                <a:gd name="f10" fmla="val 1496798"/>
                <a:gd name="f11" fmla="val 1588649"/>
                <a:gd name="f12" fmla="val 2195650"/>
                <a:gd name="f13" fmla="val 2287501"/>
                <a:gd name="f14" fmla="+- 0 0 -90"/>
                <a:gd name="f15" fmla="*/ f3 1 1663109"/>
                <a:gd name="f16" fmla="*/ f4 1 2361961"/>
                <a:gd name="f17" fmla="+- f7 0 f5"/>
                <a:gd name="f18" fmla="+- f6 0 f5"/>
                <a:gd name="f19" fmla="*/ f14 f0 1"/>
                <a:gd name="f20" fmla="*/ f18 1 1663109"/>
                <a:gd name="f21" fmla="*/ f17 1 2361961"/>
                <a:gd name="f22" fmla="*/ 0 f18 1"/>
                <a:gd name="f23" fmla="*/ 166311 f17 1"/>
                <a:gd name="f24" fmla="*/ 166311 f18 1"/>
                <a:gd name="f25" fmla="*/ 0 f17 1"/>
                <a:gd name="f26" fmla="*/ 1496798 f18 1"/>
                <a:gd name="f27" fmla="*/ 1663109 f18 1"/>
                <a:gd name="f28" fmla="*/ 2195650 f17 1"/>
                <a:gd name="f29" fmla="*/ 2361961 f17 1"/>
                <a:gd name="f30" fmla="*/ f19 1 f2"/>
                <a:gd name="f31" fmla="*/ f22 1 1663109"/>
                <a:gd name="f32" fmla="*/ f23 1 2361961"/>
                <a:gd name="f33" fmla="*/ f24 1 1663109"/>
                <a:gd name="f34" fmla="*/ f25 1 2361961"/>
                <a:gd name="f35" fmla="*/ f26 1 1663109"/>
                <a:gd name="f36" fmla="*/ f27 1 1663109"/>
                <a:gd name="f37" fmla="*/ f28 1 2361961"/>
                <a:gd name="f38" fmla="*/ f29 1 23619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663109" h="23619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2BA97"/>
            </a:solidFill>
            <a:ln w="25402" cap="rnd">
              <a:solidFill>
                <a:srgbClr val="FFFFFF"/>
              </a:solidFill>
              <a:prstDash val="solid"/>
              <a:miter/>
            </a:ln>
          </p:spPr>
          <p:txBody>
            <a:bodyPr vert="horz" wrap="square" lIns="81729" tIns="73472" rIns="81729" bIns="73472"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300" b="0" i="0" u="none" strike="noStrike" kern="1200" cap="none" spc="0" baseline="0">
                  <a:solidFill>
                    <a:srgbClr val="FFFFFF"/>
                  </a:solidFill>
                  <a:uFillTx/>
                  <a:latin typeface="Franklin Gothic Book"/>
                </a:rPr>
                <a:t>Allegro</a:t>
              </a:r>
            </a:p>
          </p:txBody>
        </p:sp>
        <p:sp>
          <p:nvSpPr>
            <p:cNvPr id="10" name="Freeform: Shape 9">
              <a:extLst>
                <a:ext uri="{FF2B5EF4-FFF2-40B4-BE49-F238E27FC236}">
                  <a16:creationId xmlns:a16="http://schemas.microsoft.com/office/drawing/2014/main" id="{BD9A49F4-0F38-6CC8-F0D2-6EAE62DEDCB1}"/>
                </a:ext>
              </a:extLst>
            </p:cNvPr>
            <p:cNvSpPr/>
            <p:nvPr/>
          </p:nvSpPr>
          <p:spPr>
            <a:xfrm>
              <a:off x="7291361" y="2341558"/>
              <a:ext cx="2078888" cy="3633789"/>
            </a:xfrm>
            <a:custGeom>
              <a:avLst/>
              <a:gdLst>
                <a:gd name="f0" fmla="val 10800000"/>
                <a:gd name="f1" fmla="val 5400000"/>
                <a:gd name="f2" fmla="val 180"/>
                <a:gd name="f3" fmla="val w"/>
                <a:gd name="f4" fmla="val h"/>
                <a:gd name="f5" fmla="val 0"/>
                <a:gd name="f6" fmla="val 2078887"/>
                <a:gd name="f7" fmla="val 3633787"/>
                <a:gd name="f8" fmla="val 207889"/>
                <a:gd name="f9" fmla="val 93075"/>
                <a:gd name="f10" fmla="val 1870998"/>
                <a:gd name="f11" fmla="val 1985812"/>
                <a:gd name="f12" fmla="val 3425898"/>
                <a:gd name="f13" fmla="val 3540712"/>
                <a:gd name="f14" fmla="+- 0 0 -90"/>
                <a:gd name="f15" fmla="*/ f3 1 2078887"/>
                <a:gd name="f16" fmla="*/ f4 1 3633787"/>
                <a:gd name="f17" fmla="+- f7 0 f5"/>
                <a:gd name="f18" fmla="+- f6 0 f5"/>
                <a:gd name="f19" fmla="*/ f14 f0 1"/>
                <a:gd name="f20" fmla="*/ f18 1 2078887"/>
                <a:gd name="f21" fmla="*/ f17 1 3633787"/>
                <a:gd name="f22" fmla="*/ 0 f18 1"/>
                <a:gd name="f23" fmla="*/ 207889 f17 1"/>
                <a:gd name="f24" fmla="*/ 207889 f18 1"/>
                <a:gd name="f25" fmla="*/ 0 f17 1"/>
                <a:gd name="f26" fmla="*/ 1870998 f18 1"/>
                <a:gd name="f27" fmla="*/ 2078887 f18 1"/>
                <a:gd name="f28" fmla="*/ 3425898 f17 1"/>
                <a:gd name="f29" fmla="*/ 3633787 f17 1"/>
                <a:gd name="f30" fmla="*/ f19 1 f2"/>
                <a:gd name="f31" fmla="*/ f22 1 2078887"/>
                <a:gd name="f32" fmla="*/ f23 1 3633787"/>
                <a:gd name="f33" fmla="*/ f24 1 2078887"/>
                <a:gd name="f34" fmla="*/ f25 1 3633787"/>
                <a:gd name="f35" fmla="*/ f26 1 2078887"/>
                <a:gd name="f36" fmla="*/ f27 1 2078887"/>
                <a:gd name="f37" fmla="*/ f28 1 3633787"/>
                <a:gd name="f38" fmla="*/ f29 1 3633787"/>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078887" h="363378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DD9EA"/>
            </a:solidFill>
            <a:ln cap="flat">
              <a:noFill/>
              <a:prstDash val="solid"/>
            </a:ln>
          </p:spPr>
          <p:txBody>
            <a:bodyPr vert="horz" wrap="square" lIns="87626" tIns="87626" rIns="87626" bIns="2631277"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000000"/>
                  </a:solidFill>
                  <a:uFillTx/>
                  <a:latin typeface="Franklin Gothic Book"/>
                </a:rPr>
                <a:t>Dynamics</a:t>
              </a:r>
            </a:p>
          </p:txBody>
        </p:sp>
        <p:sp>
          <p:nvSpPr>
            <p:cNvPr id="11" name="Freeform: Shape 10">
              <a:extLst>
                <a:ext uri="{FF2B5EF4-FFF2-40B4-BE49-F238E27FC236}">
                  <a16:creationId xmlns:a16="http://schemas.microsoft.com/office/drawing/2014/main" id="{C8330498-BDA6-A042-75F2-5EB239835F0F}"/>
                </a:ext>
              </a:extLst>
            </p:cNvPr>
            <p:cNvSpPr/>
            <p:nvPr/>
          </p:nvSpPr>
          <p:spPr>
            <a:xfrm>
              <a:off x="7499250" y="3431697"/>
              <a:ext cx="1663110" cy="2361959"/>
            </a:xfrm>
            <a:custGeom>
              <a:avLst/>
              <a:gdLst>
                <a:gd name="f0" fmla="val 10800000"/>
                <a:gd name="f1" fmla="val 5400000"/>
                <a:gd name="f2" fmla="val 180"/>
                <a:gd name="f3" fmla="val w"/>
                <a:gd name="f4" fmla="val h"/>
                <a:gd name="f5" fmla="val 0"/>
                <a:gd name="f6" fmla="val 1663109"/>
                <a:gd name="f7" fmla="val 2361961"/>
                <a:gd name="f8" fmla="val 166311"/>
                <a:gd name="f9" fmla="val 74460"/>
                <a:gd name="f10" fmla="val 1496798"/>
                <a:gd name="f11" fmla="val 1588649"/>
                <a:gd name="f12" fmla="val 2195650"/>
                <a:gd name="f13" fmla="val 2287501"/>
                <a:gd name="f14" fmla="+- 0 0 -90"/>
                <a:gd name="f15" fmla="*/ f3 1 1663109"/>
                <a:gd name="f16" fmla="*/ f4 1 2361961"/>
                <a:gd name="f17" fmla="+- f7 0 f5"/>
                <a:gd name="f18" fmla="+- f6 0 f5"/>
                <a:gd name="f19" fmla="*/ f14 f0 1"/>
                <a:gd name="f20" fmla="*/ f18 1 1663109"/>
                <a:gd name="f21" fmla="*/ f17 1 2361961"/>
                <a:gd name="f22" fmla="*/ 0 f18 1"/>
                <a:gd name="f23" fmla="*/ 166311 f17 1"/>
                <a:gd name="f24" fmla="*/ 166311 f18 1"/>
                <a:gd name="f25" fmla="*/ 0 f17 1"/>
                <a:gd name="f26" fmla="*/ 1496798 f18 1"/>
                <a:gd name="f27" fmla="*/ 1663109 f18 1"/>
                <a:gd name="f28" fmla="*/ 2195650 f17 1"/>
                <a:gd name="f29" fmla="*/ 2361961 f17 1"/>
                <a:gd name="f30" fmla="*/ f19 1 f2"/>
                <a:gd name="f31" fmla="*/ f22 1 1663109"/>
                <a:gd name="f32" fmla="*/ f23 1 2361961"/>
                <a:gd name="f33" fmla="*/ f24 1 1663109"/>
                <a:gd name="f34" fmla="*/ f25 1 2361961"/>
                <a:gd name="f35" fmla="*/ f26 1 1663109"/>
                <a:gd name="f36" fmla="*/ f27 1 1663109"/>
                <a:gd name="f37" fmla="*/ f28 1 2361961"/>
                <a:gd name="f38" fmla="*/ f29 1 23619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663109" h="23619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E8853"/>
            </a:solidFill>
            <a:ln w="25402" cap="rnd">
              <a:solidFill>
                <a:srgbClr val="FFFFFF"/>
              </a:solidFill>
              <a:prstDash val="solid"/>
              <a:miter/>
            </a:ln>
          </p:spPr>
          <p:txBody>
            <a:bodyPr vert="horz" wrap="square" lIns="81729" tIns="73472" rIns="81729" bIns="73472"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Franklin Gothic Book"/>
                </a:rPr>
                <a:t>Mostly forte, including use of terraced dynamics (although very few markings appear on the score, which was typical of the period).</a:t>
              </a:r>
              <a:endParaRPr lang="en-GB" sz="1300" b="0" i="0" u="none" strike="noStrike" kern="1200" cap="none" spc="0" baseline="0">
                <a:solidFill>
                  <a:srgbClr val="FFFFFF"/>
                </a:solidFill>
                <a:uFillTx/>
                <a:latin typeface="Franklin Gothic Book"/>
              </a:endParaRPr>
            </a:p>
          </p:txBody>
        </p:sp>
        <p:sp>
          <p:nvSpPr>
            <p:cNvPr id="12" name="Freeform: Shape 11">
              <a:extLst>
                <a:ext uri="{FF2B5EF4-FFF2-40B4-BE49-F238E27FC236}">
                  <a16:creationId xmlns:a16="http://schemas.microsoft.com/office/drawing/2014/main" id="{F56A114B-096D-3093-7A44-78613194E18A}"/>
                </a:ext>
              </a:extLst>
            </p:cNvPr>
            <p:cNvSpPr/>
            <p:nvPr/>
          </p:nvSpPr>
          <p:spPr>
            <a:xfrm>
              <a:off x="9526164" y="2341558"/>
              <a:ext cx="2078888" cy="3633789"/>
            </a:xfrm>
            <a:custGeom>
              <a:avLst/>
              <a:gdLst>
                <a:gd name="f0" fmla="val 10800000"/>
                <a:gd name="f1" fmla="val 5400000"/>
                <a:gd name="f2" fmla="val 180"/>
                <a:gd name="f3" fmla="val w"/>
                <a:gd name="f4" fmla="val h"/>
                <a:gd name="f5" fmla="val 0"/>
                <a:gd name="f6" fmla="val 2078887"/>
                <a:gd name="f7" fmla="val 3633787"/>
                <a:gd name="f8" fmla="val 207889"/>
                <a:gd name="f9" fmla="val 93075"/>
                <a:gd name="f10" fmla="val 1870998"/>
                <a:gd name="f11" fmla="val 1985812"/>
                <a:gd name="f12" fmla="val 3425898"/>
                <a:gd name="f13" fmla="val 3540712"/>
                <a:gd name="f14" fmla="+- 0 0 -90"/>
                <a:gd name="f15" fmla="*/ f3 1 2078887"/>
                <a:gd name="f16" fmla="*/ f4 1 3633787"/>
                <a:gd name="f17" fmla="+- f7 0 f5"/>
                <a:gd name="f18" fmla="+- f6 0 f5"/>
                <a:gd name="f19" fmla="*/ f14 f0 1"/>
                <a:gd name="f20" fmla="*/ f18 1 2078887"/>
                <a:gd name="f21" fmla="*/ f17 1 3633787"/>
                <a:gd name="f22" fmla="*/ 0 f18 1"/>
                <a:gd name="f23" fmla="*/ 207889 f17 1"/>
                <a:gd name="f24" fmla="*/ 207889 f18 1"/>
                <a:gd name="f25" fmla="*/ 0 f17 1"/>
                <a:gd name="f26" fmla="*/ 1870998 f18 1"/>
                <a:gd name="f27" fmla="*/ 2078887 f18 1"/>
                <a:gd name="f28" fmla="*/ 3425898 f17 1"/>
                <a:gd name="f29" fmla="*/ 3633787 f17 1"/>
                <a:gd name="f30" fmla="*/ f19 1 f2"/>
                <a:gd name="f31" fmla="*/ f22 1 2078887"/>
                <a:gd name="f32" fmla="*/ f23 1 3633787"/>
                <a:gd name="f33" fmla="*/ f24 1 2078887"/>
                <a:gd name="f34" fmla="*/ f25 1 3633787"/>
                <a:gd name="f35" fmla="*/ f26 1 2078887"/>
                <a:gd name="f36" fmla="*/ f27 1 2078887"/>
                <a:gd name="f37" fmla="*/ f28 1 3633787"/>
                <a:gd name="f38" fmla="*/ f29 1 3633787"/>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078887" h="3633787">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DD9EA"/>
            </a:solidFill>
            <a:ln cap="flat">
              <a:noFill/>
              <a:prstDash val="solid"/>
            </a:ln>
          </p:spPr>
          <p:txBody>
            <a:bodyPr vert="horz" wrap="square" lIns="87626" tIns="87626" rIns="87626" bIns="2631277" anchor="ctr" anchorCtr="1" compatLnSpc="1">
              <a:noAutofit/>
            </a:bodyPr>
            <a:lstStyle/>
            <a:p>
              <a:pPr marL="0" marR="0" lvl="0" indent="0" algn="ctr" defTabSz="1022354"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300" b="0" i="0" u="none" strike="noStrike" kern="1200" cap="none" spc="0" baseline="0">
                  <a:solidFill>
                    <a:srgbClr val="000000"/>
                  </a:solidFill>
                  <a:uFillTx/>
                  <a:latin typeface="Franklin Gothic Book"/>
                </a:rPr>
                <a:t>Form and Structure</a:t>
              </a:r>
            </a:p>
          </p:txBody>
        </p:sp>
        <p:sp>
          <p:nvSpPr>
            <p:cNvPr id="13" name="Freeform: Shape 12">
              <a:extLst>
                <a:ext uri="{FF2B5EF4-FFF2-40B4-BE49-F238E27FC236}">
                  <a16:creationId xmlns:a16="http://schemas.microsoft.com/office/drawing/2014/main" id="{1D11D7B2-A150-9784-9471-D7B66CD7C68E}"/>
                </a:ext>
              </a:extLst>
            </p:cNvPr>
            <p:cNvSpPr/>
            <p:nvPr/>
          </p:nvSpPr>
          <p:spPr>
            <a:xfrm>
              <a:off x="9734053" y="3432008"/>
              <a:ext cx="1663110" cy="713890"/>
            </a:xfrm>
            <a:custGeom>
              <a:avLst/>
              <a:gdLst>
                <a:gd name="f0" fmla="val 10800000"/>
                <a:gd name="f1" fmla="val 5400000"/>
                <a:gd name="f2" fmla="val 180"/>
                <a:gd name="f3" fmla="val w"/>
                <a:gd name="f4" fmla="val h"/>
                <a:gd name="f5" fmla="val 0"/>
                <a:gd name="f6" fmla="val 1663109"/>
                <a:gd name="f7" fmla="val 713893"/>
                <a:gd name="f8" fmla="val 71389"/>
                <a:gd name="f9" fmla="val 31962"/>
                <a:gd name="f10" fmla="val 1591720"/>
                <a:gd name="f11" fmla="val 1631147"/>
                <a:gd name="f12" fmla="val 642504"/>
                <a:gd name="f13" fmla="val 681931"/>
                <a:gd name="f14" fmla="+- 0 0 -90"/>
                <a:gd name="f15" fmla="*/ f3 1 1663109"/>
                <a:gd name="f16" fmla="*/ f4 1 713893"/>
                <a:gd name="f17" fmla="+- f7 0 f5"/>
                <a:gd name="f18" fmla="+- f6 0 f5"/>
                <a:gd name="f19" fmla="*/ f14 f0 1"/>
                <a:gd name="f20" fmla="*/ f18 1 1663109"/>
                <a:gd name="f21" fmla="*/ f17 1 713893"/>
                <a:gd name="f22" fmla="*/ 0 f18 1"/>
                <a:gd name="f23" fmla="*/ 71389 f17 1"/>
                <a:gd name="f24" fmla="*/ 71389 f18 1"/>
                <a:gd name="f25" fmla="*/ 0 f17 1"/>
                <a:gd name="f26" fmla="*/ 1591720 f18 1"/>
                <a:gd name="f27" fmla="*/ 1663109 f18 1"/>
                <a:gd name="f28" fmla="*/ 642504 f17 1"/>
                <a:gd name="f29" fmla="*/ 713893 f17 1"/>
                <a:gd name="f30" fmla="*/ f19 1 f2"/>
                <a:gd name="f31" fmla="*/ f22 1 1663109"/>
                <a:gd name="f32" fmla="*/ f23 1 713893"/>
                <a:gd name="f33" fmla="*/ f24 1 1663109"/>
                <a:gd name="f34" fmla="*/ f25 1 713893"/>
                <a:gd name="f35" fmla="*/ f26 1 1663109"/>
                <a:gd name="f36" fmla="*/ f27 1 1663109"/>
                <a:gd name="f37" fmla="*/ f28 1 713893"/>
                <a:gd name="f38" fmla="*/ f29 1 71389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663109" h="71389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62A39F"/>
            </a:solidFill>
            <a:ln w="25402" cap="rnd">
              <a:solidFill>
                <a:srgbClr val="FFFFFF"/>
              </a:solidFill>
              <a:prstDash val="solid"/>
              <a:miter/>
            </a:ln>
          </p:spPr>
          <p:txBody>
            <a:bodyPr vert="horz" wrap="square" lIns="53931" tIns="45674" rIns="53931" bIns="45674"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US" sz="1300" b="0" i="0" u="none" strike="noStrike" kern="1200" cap="none" spc="0" baseline="0">
                  <a:solidFill>
                    <a:srgbClr val="FFFFFF"/>
                  </a:solidFill>
                  <a:uFillTx/>
                  <a:latin typeface="Franklin Gothic Book"/>
                </a:rPr>
                <a:t>Binary form (AB), with each section repeated once (AABB):</a:t>
              </a:r>
              <a:endParaRPr lang="en-GB" sz="1300" b="0" i="0" u="none" strike="noStrike" kern="1200" cap="none" spc="0" baseline="0">
                <a:solidFill>
                  <a:srgbClr val="FFFFFF"/>
                </a:solidFill>
                <a:uFillTx/>
                <a:latin typeface="Franklin Gothic Book"/>
              </a:endParaRPr>
            </a:p>
          </p:txBody>
        </p:sp>
        <p:sp>
          <p:nvSpPr>
            <p:cNvPr id="14" name="Freeform: Shape 13">
              <a:extLst>
                <a:ext uri="{FF2B5EF4-FFF2-40B4-BE49-F238E27FC236}">
                  <a16:creationId xmlns:a16="http://schemas.microsoft.com/office/drawing/2014/main" id="{73DA8EFE-F3EE-D86C-D57C-87676EE1B966}"/>
                </a:ext>
              </a:extLst>
            </p:cNvPr>
            <p:cNvSpPr/>
            <p:nvPr/>
          </p:nvSpPr>
          <p:spPr>
            <a:xfrm>
              <a:off x="9734053" y="4255736"/>
              <a:ext cx="1663110" cy="713890"/>
            </a:xfrm>
            <a:custGeom>
              <a:avLst/>
              <a:gdLst>
                <a:gd name="f0" fmla="val 10800000"/>
                <a:gd name="f1" fmla="val 5400000"/>
                <a:gd name="f2" fmla="val 180"/>
                <a:gd name="f3" fmla="val w"/>
                <a:gd name="f4" fmla="val h"/>
                <a:gd name="f5" fmla="val 0"/>
                <a:gd name="f6" fmla="val 1663109"/>
                <a:gd name="f7" fmla="val 713893"/>
                <a:gd name="f8" fmla="val 71389"/>
                <a:gd name="f9" fmla="val 31962"/>
                <a:gd name="f10" fmla="val 1591720"/>
                <a:gd name="f11" fmla="val 1631147"/>
                <a:gd name="f12" fmla="val 642504"/>
                <a:gd name="f13" fmla="val 681931"/>
                <a:gd name="f14" fmla="+- 0 0 -90"/>
                <a:gd name="f15" fmla="*/ f3 1 1663109"/>
                <a:gd name="f16" fmla="*/ f4 1 713893"/>
                <a:gd name="f17" fmla="+- f7 0 f5"/>
                <a:gd name="f18" fmla="+- f6 0 f5"/>
                <a:gd name="f19" fmla="*/ f14 f0 1"/>
                <a:gd name="f20" fmla="*/ f18 1 1663109"/>
                <a:gd name="f21" fmla="*/ f17 1 713893"/>
                <a:gd name="f22" fmla="*/ 0 f18 1"/>
                <a:gd name="f23" fmla="*/ 71389 f17 1"/>
                <a:gd name="f24" fmla="*/ 71389 f18 1"/>
                <a:gd name="f25" fmla="*/ 0 f17 1"/>
                <a:gd name="f26" fmla="*/ 1591720 f18 1"/>
                <a:gd name="f27" fmla="*/ 1663109 f18 1"/>
                <a:gd name="f28" fmla="*/ 642504 f17 1"/>
                <a:gd name="f29" fmla="*/ 713893 f17 1"/>
                <a:gd name="f30" fmla="*/ f19 1 f2"/>
                <a:gd name="f31" fmla="*/ f22 1 1663109"/>
                <a:gd name="f32" fmla="*/ f23 1 713893"/>
                <a:gd name="f33" fmla="*/ f24 1 1663109"/>
                <a:gd name="f34" fmla="*/ f25 1 713893"/>
                <a:gd name="f35" fmla="*/ f26 1 1663109"/>
                <a:gd name="f36" fmla="*/ f27 1 1663109"/>
                <a:gd name="f37" fmla="*/ f28 1 713893"/>
                <a:gd name="f38" fmla="*/ f29 1 71389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663109" h="71389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683C6"/>
            </a:solidFill>
            <a:ln w="25402" cap="rnd">
              <a:solidFill>
                <a:srgbClr val="FFFFFF"/>
              </a:solidFill>
              <a:prstDash val="solid"/>
              <a:miter/>
            </a:ln>
          </p:spPr>
          <p:txBody>
            <a:bodyPr vert="horz" wrap="square" lIns="53931" tIns="45674" rIns="53931" bIns="45674"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300" b="0" i="0" u="none" strike="noStrike" kern="1200" cap="none" spc="0" baseline="0">
                  <a:solidFill>
                    <a:srgbClr val="FFFFFF"/>
                  </a:solidFill>
                  <a:uFillTx/>
                  <a:latin typeface="Franklin Gothic Book"/>
                </a:rPr>
                <a:t>Section A Bars 02 – 16 bars (16 bars)</a:t>
              </a:r>
            </a:p>
          </p:txBody>
        </p:sp>
        <p:sp>
          <p:nvSpPr>
            <p:cNvPr id="15" name="Freeform: Shape 14">
              <a:extLst>
                <a:ext uri="{FF2B5EF4-FFF2-40B4-BE49-F238E27FC236}">
                  <a16:creationId xmlns:a16="http://schemas.microsoft.com/office/drawing/2014/main" id="{32FB998D-06DD-50C2-8A9A-583109292919}"/>
                </a:ext>
              </a:extLst>
            </p:cNvPr>
            <p:cNvSpPr/>
            <p:nvPr/>
          </p:nvSpPr>
          <p:spPr>
            <a:xfrm>
              <a:off x="9734053" y="5079455"/>
              <a:ext cx="1663110" cy="713890"/>
            </a:xfrm>
            <a:custGeom>
              <a:avLst/>
              <a:gdLst>
                <a:gd name="f0" fmla="val 10800000"/>
                <a:gd name="f1" fmla="val 5400000"/>
                <a:gd name="f2" fmla="val 180"/>
                <a:gd name="f3" fmla="val w"/>
                <a:gd name="f4" fmla="val h"/>
                <a:gd name="f5" fmla="val 0"/>
                <a:gd name="f6" fmla="val 1663109"/>
                <a:gd name="f7" fmla="val 713893"/>
                <a:gd name="f8" fmla="val 71389"/>
                <a:gd name="f9" fmla="val 31962"/>
                <a:gd name="f10" fmla="val 1591720"/>
                <a:gd name="f11" fmla="val 1631147"/>
                <a:gd name="f12" fmla="val 642504"/>
                <a:gd name="f13" fmla="val 681931"/>
                <a:gd name="f14" fmla="+- 0 0 -90"/>
                <a:gd name="f15" fmla="*/ f3 1 1663109"/>
                <a:gd name="f16" fmla="*/ f4 1 713893"/>
                <a:gd name="f17" fmla="+- f7 0 f5"/>
                <a:gd name="f18" fmla="+- f6 0 f5"/>
                <a:gd name="f19" fmla="*/ f14 f0 1"/>
                <a:gd name="f20" fmla="*/ f18 1 1663109"/>
                <a:gd name="f21" fmla="*/ f17 1 713893"/>
                <a:gd name="f22" fmla="*/ 0 f18 1"/>
                <a:gd name="f23" fmla="*/ 71389 f17 1"/>
                <a:gd name="f24" fmla="*/ 71389 f18 1"/>
                <a:gd name="f25" fmla="*/ 0 f17 1"/>
                <a:gd name="f26" fmla="*/ 1591720 f18 1"/>
                <a:gd name="f27" fmla="*/ 1663109 f18 1"/>
                <a:gd name="f28" fmla="*/ 642504 f17 1"/>
                <a:gd name="f29" fmla="*/ 713893 f17 1"/>
                <a:gd name="f30" fmla="*/ f19 1 f2"/>
                <a:gd name="f31" fmla="*/ f22 1 1663109"/>
                <a:gd name="f32" fmla="*/ f23 1 713893"/>
                <a:gd name="f33" fmla="*/ f24 1 1663109"/>
                <a:gd name="f34" fmla="*/ f25 1 713893"/>
                <a:gd name="f35" fmla="*/ f26 1 1663109"/>
                <a:gd name="f36" fmla="*/ f27 1 1663109"/>
                <a:gd name="f37" fmla="*/ f28 1 713893"/>
                <a:gd name="f38" fmla="*/ f29 1 71389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663109" h="71389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7CED7"/>
            </a:solidFill>
            <a:ln w="25402" cap="rnd">
              <a:solidFill>
                <a:srgbClr val="FFFFFF"/>
              </a:solidFill>
              <a:prstDash val="solid"/>
              <a:miter/>
            </a:ln>
          </p:spPr>
          <p:txBody>
            <a:bodyPr vert="horz" wrap="square" lIns="53931" tIns="45674" rIns="53931" bIns="45674"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300" b="0" i="0" u="none" strike="noStrike" kern="1200" cap="none" spc="0" baseline="0">
                  <a:solidFill>
                    <a:srgbClr val="FFFFFF"/>
                  </a:solidFill>
                  <a:uFillTx/>
                  <a:latin typeface="Franklin Gothic Book"/>
                </a:rPr>
                <a:t>Section B Bars 16 – 40 bars (24 Bars)</a:t>
              </a:r>
            </a:p>
          </p:txBody>
        </p:sp>
      </p:grpSp>
      <p:sp>
        <p:nvSpPr>
          <p:cNvPr id="16" name="Slide Number Placeholder 16">
            <a:extLst>
              <a:ext uri="{FF2B5EF4-FFF2-40B4-BE49-F238E27FC236}">
                <a16:creationId xmlns:a16="http://schemas.microsoft.com/office/drawing/2014/main" id="{0B1FAEE6-F0C5-B073-2955-AD54B6B05971}"/>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BC4334-C256-4B43-A3BB-735AE232D168}" type="slidenum">
              <a:t>3</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F328C-3C0C-85B5-0519-676EF5D20A2D}"/>
              </a:ext>
            </a:extLst>
          </p:cNvPr>
          <p:cNvSpPr txBox="1">
            <a:spLocks noGrp="1"/>
          </p:cNvSpPr>
          <p:nvPr>
            <p:ph type="title"/>
          </p:nvPr>
        </p:nvSpPr>
        <p:spPr/>
        <p:txBody>
          <a:bodyPr anchor="ctr"/>
          <a:lstStyle/>
          <a:p>
            <a:pPr lvl="0"/>
            <a:r>
              <a:rPr lang="en-GB"/>
              <a:t>Overview of Badinerie</a:t>
            </a:r>
          </a:p>
        </p:txBody>
      </p:sp>
      <p:grpSp>
        <p:nvGrpSpPr>
          <p:cNvPr id="3" name="Content Placeholder 3">
            <a:extLst>
              <a:ext uri="{FF2B5EF4-FFF2-40B4-BE49-F238E27FC236}">
                <a16:creationId xmlns:a16="http://schemas.microsoft.com/office/drawing/2014/main" id="{6203CE9C-90D2-D3AE-9A35-95AB2A62E733}"/>
              </a:ext>
            </a:extLst>
          </p:cNvPr>
          <p:cNvGrpSpPr/>
          <p:nvPr/>
        </p:nvGrpSpPr>
        <p:grpSpPr>
          <a:xfrm>
            <a:off x="585398" y="2042156"/>
            <a:ext cx="11021199" cy="4358643"/>
            <a:chOff x="585398" y="2042156"/>
            <a:chExt cx="11021199" cy="4358643"/>
          </a:xfrm>
        </p:grpSpPr>
        <p:sp>
          <p:nvSpPr>
            <p:cNvPr id="4" name="Freeform: Shape 3">
              <a:extLst>
                <a:ext uri="{FF2B5EF4-FFF2-40B4-BE49-F238E27FC236}">
                  <a16:creationId xmlns:a16="http://schemas.microsoft.com/office/drawing/2014/main" id="{D4673392-12C9-F302-59F6-7C7A8A56BEB8}"/>
                </a:ext>
              </a:extLst>
            </p:cNvPr>
            <p:cNvSpPr/>
            <p:nvPr/>
          </p:nvSpPr>
          <p:spPr>
            <a:xfrm>
              <a:off x="585398" y="2042156"/>
              <a:ext cx="1728819" cy="4358643"/>
            </a:xfrm>
            <a:custGeom>
              <a:avLst/>
              <a:gdLst>
                <a:gd name="f0" fmla="val 10800000"/>
                <a:gd name="f1" fmla="val 5400000"/>
                <a:gd name="f2" fmla="val 180"/>
                <a:gd name="f3" fmla="val w"/>
                <a:gd name="f4" fmla="val h"/>
                <a:gd name="f5" fmla="val 0"/>
                <a:gd name="f6" fmla="val 1728815"/>
                <a:gd name="f7" fmla="val 4358640"/>
                <a:gd name="f8" fmla="val 172882"/>
                <a:gd name="f9" fmla="val 77402"/>
                <a:gd name="f10" fmla="val 1555934"/>
                <a:gd name="f11" fmla="val 1651414"/>
                <a:gd name="f12" fmla="val 1728816"/>
                <a:gd name="f13" fmla="val 1510508"/>
                <a:gd name="f14" fmla="val 2848133"/>
                <a:gd name="f15" fmla="val 4185759"/>
                <a:gd name="f16" fmla="val 4281239"/>
                <a:gd name="f17" fmla="val 1651413"/>
                <a:gd name="f18" fmla="val 4358641"/>
                <a:gd name="f19" fmla="val 1555933"/>
                <a:gd name="f20" fmla="val 4281238"/>
                <a:gd name="f21" fmla="val 4185758"/>
                <a:gd name="f22" fmla="+- 0 0 -90"/>
                <a:gd name="f23" fmla="*/ f3 1 1728815"/>
                <a:gd name="f24" fmla="*/ f4 1 4358640"/>
                <a:gd name="f25" fmla="+- f7 0 f5"/>
                <a:gd name="f26" fmla="+- f6 0 f5"/>
                <a:gd name="f27" fmla="*/ f22 f0 1"/>
                <a:gd name="f28" fmla="*/ f26 1 1728815"/>
                <a:gd name="f29" fmla="*/ f25 1 4358640"/>
                <a:gd name="f30" fmla="*/ 0 f26 1"/>
                <a:gd name="f31" fmla="*/ 172882 f25 1"/>
                <a:gd name="f32" fmla="*/ 172882 f26 1"/>
                <a:gd name="f33" fmla="*/ 0 f25 1"/>
                <a:gd name="f34" fmla="*/ 1555934 f26 1"/>
                <a:gd name="f35" fmla="*/ 1728816 f26 1"/>
                <a:gd name="f36" fmla="*/ 1728815 f26 1"/>
                <a:gd name="f37" fmla="*/ 4185759 f25 1"/>
                <a:gd name="f38" fmla="*/ 1555933 f26 1"/>
                <a:gd name="f39" fmla="*/ 4358641 f25 1"/>
                <a:gd name="f40" fmla="*/ 4358640 f25 1"/>
                <a:gd name="f41" fmla="*/ 4185758 f25 1"/>
                <a:gd name="f42" fmla="*/ f27 1 f2"/>
                <a:gd name="f43" fmla="*/ f30 1 1728815"/>
                <a:gd name="f44" fmla="*/ f31 1 4358640"/>
                <a:gd name="f45" fmla="*/ f32 1 1728815"/>
                <a:gd name="f46" fmla="*/ f33 1 4358640"/>
                <a:gd name="f47" fmla="*/ f34 1 1728815"/>
                <a:gd name="f48" fmla="*/ f35 1 1728815"/>
                <a:gd name="f49" fmla="*/ f36 1 1728815"/>
                <a:gd name="f50" fmla="*/ f37 1 4358640"/>
                <a:gd name="f51" fmla="*/ f38 1 1728815"/>
                <a:gd name="f52" fmla="*/ f39 1 4358640"/>
                <a:gd name="f53" fmla="*/ f40 1 4358640"/>
                <a:gd name="f54" fmla="*/ f41 1 4358640"/>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1728815" h="4358640">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CDD9EA"/>
            </a:solidFill>
            <a:ln cap="flat">
              <a:noFill/>
              <a:prstDash val="solid"/>
            </a:ln>
          </p:spPr>
          <p:txBody>
            <a:bodyPr vert="horz" wrap="square" lIns="106683" tIns="106683" rIns="106683" bIns="3157724" anchor="ctr" anchorCtr="1" compatLnSpc="1">
              <a:noAutofit/>
            </a:bodyPr>
            <a:lstStyle/>
            <a:p>
              <a:pPr marL="0" marR="0" lvl="0" indent="0" algn="ctr" defTabSz="1244598"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Book"/>
                </a:rPr>
                <a:t>Tonality</a:t>
              </a:r>
              <a:endParaRPr lang="en-GB" sz="3200" b="0" i="0" u="none" strike="noStrike" kern="1200" cap="none" spc="0" baseline="0">
                <a:solidFill>
                  <a:srgbClr val="000000"/>
                </a:solidFill>
                <a:uFillTx/>
                <a:latin typeface="Franklin Gothic Book"/>
              </a:endParaRPr>
            </a:p>
          </p:txBody>
        </p:sp>
        <p:sp>
          <p:nvSpPr>
            <p:cNvPr id="5" name="Freeform: Shape 4">
              <a:extLst>
                <a:ext uri="{FF2B5EF4-FFF2-40B4-BE49-F238E27FC236}">
                  <a16:creationId xmlns:a16="http://schemas.microsoft.com/office/drawing/2014/main" id="{91C8EDB4-981A-BE40-1592-7FC1C08650F7}"/>
                </a:ext>
              </a:extLst>
            </p:cNvPr>
            <p:cNvSpPr/>
            <p:nvPr/>
          </p:nvSpPr>
          <p:spPr>
            <a:xfrm>
              <a:off x="758284" y="3349748"/>
              <a:ext cx="1383048" cy="2833112"/>
            </a:xfrm>
            <a:custGeom>
              <a:avLst/>
              <a:gdLst>
                <a:gd name="f0" fmla="val 10800000"/>
                <a:gd name="f1" fmla="val 5400000"/>
                <a:gd name="f2" fmla="val 180"/>
                <a:gd name="f3" fmla="val w"/>
                <a:gd name="f4" fmla="val h"/>
                <a:gd name="f5" fmla="val 0"/>
                <a:gd name="f6" fmla="val 1383052"/>
                <a:gd name="f7" fmla="val 2833116"/>
                <a:gd name="f8" fmla="val 138305"/>
                <a:gd name="f9" fmla="val 61921"/>
                <a:gd name="f10" fmla="val 1244747"/>
                <a:gd name="f11" fmla="val 1321131"/>
                <a:gd name="f12" fmla="val 2694811"/>
                <a:gd name="f13" fmla="val 2771195"/>
                <a:gd name="f14" fmla="+- 0 0 -90"/>
                <a:gd name="f15" fmla="*/ f3 1 1383052"/>
                <a:gd name="f16" fmla="*/ f4 1 2833116"/>
                <a:gd name="f17" fmla="+- f7 0 f5"/>
                <a:gd name="f18" fmla="+- f6 0 f5"/>
                <a:gd name="f19" fmla="*/ f14 f0 1"/>
                <a:gd name="f20" fmla="*/ f18 1 1383052"/>
                <a:gd name="f21" fmla="*/ f17 1 2833116"/>
                <a:gd name="f22" fmla="*/ 0 f18 1"/>
                <a:gd name="f23" fmla="*/ 138305 f17 1"/>
                <a:gd name="f24" fmla="*/ 138305 f18 1"/>
                <a:gd name="f25" fmla="*/ 0 f17 1"/>
                <a:gd name="f26" fmla="*/ 1244747 f18 1"/>
                <a:gd name="f27" fmla="*/ 1383052 f18 1"/>
                <a:gd name="f28" fmla="*/ 2694811 f17 1"/>
                <a:gd name="f29" fmla="*/ 2833116 f17 1"/>
                <a:gd name="f30" fmla="*/ f19 1 f2"/>
                <a:gd name="f31" fmla="*/ f22 1 1383052"/>
                <a:gd name="f32" fmla="*/ f23 1 2833116"/>
                <a:gd name="f33" fmla="*/ f24 1 1383052"/>
                <a:gd name="f34" fmla="*/ f25 1 2833116"/>
                <a:gd name="f35" fmla="*/ f26 1 1383052"/>
                <a:gd name="f36" fmla="*/ f27 1 1383052"/>
                <a:gd name="f37" fmla="*/ f28 1 2833116"/>
                <a:gd name="f38" fmla="*/ f29 1 283311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283311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683C6"/>
            </a:solidFill>
            <a:ln w="22229" cap="rnd">
              <a:solidFill>
                <a:srgbClr val="FFFFFF"/>
              </a:solidFill>
              <a:prstDash val="solid"/>
              <a:miter/>
            </a:ln>
          </p:spPr>
          <p:txBody>
            <a:bodyPr vert="horz" wrap="square" lIns="63367" tIns="57652" rIns="63367" bIns="57652"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Section A begins in B minor and ends in F# minor whilst section B does the opposite, beginning in F# minor and ending in B minor.</a:t>
              </a:r>
              <a:endParaRPr lang="en-GB" sz="900" b="0" i="0" u="none" strike="noStrike" kern="1200" cap="none" spc="0" baseline="0">
                <a:solidFill>
                  <a:srgbClr val="FFFFFF"/>
                </a:solidFill>
                <a:uFillTx/>
                <a:latin typeface="Franklin Gothic Book"/>
              </a:endParaRPr>
            </a:p>
          </p:txBody>
        </p:sp>
        <p:sp>
          <p:nvSpPr>
            <p:cNvPr id="6" name="Freeform: Shape 5">
              <a:extLst>
                <a:ext uri="{FF2B5EF4-FFF2-40B4-BE49-F238E27FC236}">
                  <a16:creationId xmlns:a16="http://schemas.microsoft.com/office/drawing/2014/main" id="{53AF73D5-3084-BC24-828F-99FA48A57130}"/>
                </a:ext>
              </a:extLst>
            </p:cNvPr>
            <p:cNvSpPr/>
            <p:nvPr/>
          </p:nvSpPr>
          <p:spPr>
            <a:xfrm>
              <a:off x="2443880" y="2042156"/>
              <a:ext cx="1728819" cy="4358643"/>
            </a:xfrm>
            <a:custGeom>
              <a:avLst/>
              <a:gdLst>
                <a:gd name="f0" fmla="val 10800000"/>
                <a:gd name="f1" fmla="val 5400000"/>
                <a:gd name="f2" fmla="val 180"/>
                <a:gd name="f3" fmla="val w"/>
                <a:gd name="f4" fmla="val h"/>
                <a:gd name="f5" fmla="val 0"/>
                <a:gd name="f6" fmla="val 1728815"/>
                <a:gd name="f7" fmla="val 4358640"/>
                <a:gd name="f8" fmla="val 172882"/>
                <a:gd name="f9" fmla="val 77402"/>
                <a:gd name="f10" fmla="val 1555934"/>
                <a:gd name="f11" fmla="val 1651414"/>
                <a:gd name="f12" fmla="val 1728816"/>
                <a:gd name="f13" fmla="val 1510508"/>
                <a:gd name="f14" fmla="val 2848133"/>
                <a:gd name="f15" fmla="val 4185759"/>
                <a:gd name="f16" fmla="val 4281239"/>
                <a:gd name="f17" fmla="val 1651413"/>
                <a:gd name="f18" fmla="val 4358641"/>
                <a:gd name="f19" fmla="val 1555933"/>
                <a:gd name="f20" fmla="val 4281238"/>
                <a:gd name="f21" fmla="val 4185758"/>
                <a:gd name="f22" fmla="+- 0 0 -90"/>
                <a:gd name="f23" fmla="*/ f3 1 1728815"/>
                <a:gd name="f24" fmla="*/ f4 1 4358640"/>
                <a:gd name="f25" fmla="+- f7 0 f5"/>
                <a:gd name="f26" fmla="+- f6 0 f5"/>
                <a:gd name="f27" fmla="*/ f22 f0 1"/>
                <a:gd name="f28" fmla="*/ f26 1 1728815"/>
                <a:gd name="f29" fmla="*/ f25 1 4358640"/>
                <a:gd name="f30" fmla="*/ 0 f26 1"/>
                <a:gd name="f31" fmla="*/ 172882 f25 1"/>
                <a:gd name="f32" fmla="*/ 172882 f26 1"/>
                <a:gd name="f33" fmla="*/ 0 f25 1"/>
                <a:gd name="f34" fmla="*/ 1555934 f26 1"/>
                <a:gd name="f35" fmla="*/ 1728816 f26 1"/>
                <a:gd name="f36" fmla="*/ 1728815 f26 1"/>
                <a:gd name="f37" fmla="*/ 4185759 f25 1"/>
                <a:gd name="f38" fmla="*/ 1555933 f26 1"/>
                <a:gd name="f39" fmla="*/ 4358641 f25 1"/>
                <a:gd name="f40" fmla="*/ 4358640 f25 1"/>
                <a:gd name="f41" fmla="*/ 4185758 f25 1"/>
                <a:gd name="f42" fmla="*/ f27 1 f2"/>
                <a:gd name="f43" fmla="*/ f30 1 1728815"/>
                <a:gd name="f44" fmla="*/ f31 1 4358640"/>
                <a:gd name="f45" fmla="*/ f32 1 1728815"/>
                <a:gd name="f46" fmla="*/ f33 1 4358640"/>
                <a:gd name="f47" fmla="*/ f34 1 1728815"/>
                <a:gd name="f48" fmla="*/ f35 1 1728815"/>
                <a:gd name="f49" fmla="*/ f36 1 1728815"/>
                <a:gd name="f50" fmla="*/ f37 1 4358640"/>
                <a:gd name="f51" fmla="*/ f38 1 1728815"/>
                <a:gd name="f52" fmla="*/ f39 1 4358640"/>
                <a:gd name="f53" fmla="*/ f40 1 4358640"/>
                <a:gd name="f54" fmla="*/ f41 1 4358640"/>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1728815" h="4358640">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CDD9EA"/>
            </a:solidFill>
            <a:ln cap="flat">
              <a:noFill/>
              <a:prstDash val="solid"/>
            </a:ln>
          </p:spPr>
          <p:txBody>
            <a:bodyPr vert="horz" wrap="square" lIns="106683" tIns="106683" rIns="106683" bIns="3157724" anchor="ctr" anchorCtr="1" compatLnSpc="1">
              <a:noAutofit/>
            </a:bodyPr>
            <a:lstStyle/>
            <a:p>
              <a:pPr marL="0" marR="0" lvl="0" indent="0" algn="ctr" defTabSz="1244598"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Book"/>
                </a:rPr>
                <a:t>Harmony</a:t>
              </a:r>
              <a:endParaRPr lang="en-GB" sz="3200" b="0" i="0" u="none" strike="noStrike" kern="1200" cap="none" spc="0" baseline="0">
                <a:solidFill>
                  <a:srgbClr val="000000"/>
                </a:solidFill>
                <a:uFillTx/>
                <a:latin typeface="Franklin Gothic Book"/>
              </a:endParaRPr>
            </a:p>
          </p:txBody>
        </p:sp>
        <p:sp>
          <p:nvSpPr>
            <p:cNvPr id="7" name="Freeform: Shape 6">
              <a:extLst>
                <a:ext uri="{FF2B5EF4-FFF2-40B4-BE49-F238E27FC236}">
                  <a16:creationId xmlns:a16="http://schemas.microsoft.com/office/drawing/2014/main" id="{0DC39CAE-A0DC-74EB-A3EB-7FD611E15544}"/>
                </a:ext>
              </a:extLst>
            </p:cNvPr>
            <p:cNvSpPr/>
            <p:nvPr/>
          </p:nvSpPr>
          <p:spPr>
            <a:xfrm>
              <a:off x="2616756" y="3349858"/>
              <a:ext cx="1383048" cy="634959"/>
            </a:xfrm>
            <a:custGeom>
              <a:avLst/>
              <a:gdLst>
                <a:gd name="f0" fmla="val 10800000"/>
                <a:gd name="f1" fmla="val 5400000"/>
                <a:gd name="f2" fmla="val 180"/>
                <a:gd name="f3" fmla="val w"/>
                <a:gd name="f4" fmla="val h"/>
                <a:gd name="f5" fmla="val 0"/>
                <a:gd name="f6" fmla="val 1383052"/>
                <a:gd name="f7" fmla="val 634961"/>
                <a:gd name="f8" fmla="val 63496"/>
                <a:gd name="f9" fmla="val 28428"/>
                <a:gd name="f10" fmla="val 1319556"/>
                <a:gd name="f11" fmla="val 1354624"/>
                <a:gd name="f12" fmla="val 571465"/>
                <a:gd name="f13" fmla="val 606533"/>
                <a:gd name="f14" fmla="+- 0 0 -90"/>
                <a:gd name="f15" fmla="*/ f3 1 1383052"/>
                <a:gd name="f16" fmla="*/ f4 1 634961"/>
                <a:gd name="f17" fmla="+- f7 0 f5"/>
                <a:gd name="f18" fmla="+- f6 0 f5"/>
                <a:gd name="f19" fmla="*/ f14 f0 1"/>
                <a:gd name="f20" fmla="*/ f18 1 1383052"/>
                <a:gd name="f21" fmla="*/ f17 1 634961"/>
                <a:gd name="f22" fmla="*/ 0 f18 1"/>
                <a:gd name="f23" fmla="*/ 63496 f17 1"/>
                <a:gd name="f24" fmla="*/ 63496 f18 1"/>
                <a:gd name="f25" fmla="*/ 0 f17 1"/>
                <a:gd name="f26" fmla="*/ 1319556 f18 1"/>
                <a:gd name="f27" fmla="*/ 1383052 f18 1"/>
                <a:gd name="f28" fmla="*/ 571465 f17 1"/>
                <a:gd name="f29" fmla="*/ 634961 f17 1"/>
                <a:gd name="f30" fmla="*/ f19 1 f2"/>
                <a:gd name="f31" fmla="*/ f22 1 1383052"/>
                <a:gd name="f32" fmla="*/ f23 1 634961"/>
                <a:gd name="f33" fmla="*/ f24 1 1383052"/>
                <a:gd name="f34" fmla="*/ f25 1 634961"/>
                <a:gd name="f35" fmla="*/ f26 1 1383052"/>
                <a:gd name="f36" fmla="*/ f27 1 1383052"/>
                <a:gd name="f37" fmla="*/ f28 1 634961"/>
                <a:gd name="f38" fmla="*/ f29 1 6349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6349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7CED7"/>
            </a:solidFill>
            <a:ln w="22229" cap="rnd">
              <a:solidFill>
                <a:srgbClr val="FFFFFF"/>
              </a:solidFill>
              <a:prstDash val="solid"/>
              <a:miter/>
            </a:ln>
          </p:spPr>
          <p:txBody>
            <a:bodyPr vert="horz" wrap="square" lIns="41458" tIns="35743" rIns="41458" bIns="35743"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Diatonic throughout. Section A modulates from the tonic to the dominant minor whilst Section B does the opposite.</a:t>
              </a:r>
              <a:endParaRPr lang="en-GB" sz="900" b="0" i="0" u="none" strike="noStrike" kern="1200" cap="none" spc="0" baseline="0">
                <a:solidFill>
                  <a:srgbClr val="FFFFFF"/>
                </a:solidFill>
                <a:uFillTx/>
                <a:latin typeface="Franklin Gothic Book"/>
              </a:endParaRPr>
            </a:p>
          </p:txBody>
        </p:sp>
        <p:sp>
          <p:nvSpPr>
            <p:cNvPr id="8" name="Freeform: Shape 7">
              <a:extLst>
                <a:ext uri="{FF2B5EF4-FFF2-40B4-BE49-F238E27FC236}">
                  <a16:creationId xmlns:a16="http://schemas.microsoft.com/office/drawing/2014/main" id="{6BE067CA-2CD8-101F-DB2F-284DC7EB93F7}"/>
                </a:ext>
              </a:extLst>
            </p:cNvPr>
            <p:cNvSpPr/>
            <p:nvPr/>
          </p:nvSpPr>
          <p:spPr>
            <a:xfrm>
              <a:off x="2616756" y="4082503"/>
              <a:ext cx="1383048" cy="634959"/>
            </a:xfrm>
            <a:custGeom>
              <a:avLst/>
              <a:gdLst>
                <a:gd name="f0" fmla="val 10800000"/>
                <a:gd name="f1" fmla="val 5400000"/>
                <a:gd name="f2" fmla="val 180"/>
                <a:gd name="f3" fmla="val w"/>
                <a:gd name="f4" fmla="val h"/>
                <a:gd name="f5" fmla="val 0"/>
                <a:gd name="f6" fmla="val 1383052"/>
                <a:gd name="f7" fmla="val 634961"/>
                <a:gd name="f8" fmla="val 63496"/>
                <a:gd name="f9" fmla="val 28428"/>
                <a:gd name="f10" fmla="val 1319556"/>
                <a:gd name="f11" fmla="val 1354624"/>
                <a:gd name="f12" fmla="val 571465"/>
                <a:gd name="f13" fmla="val 606533"/>
                <a:gd name="f14" fmla="+- 0 0 -90"/>
                <a:gd name="f15" fmla="*/ f3 1 1383052"/>
                <a:gd name="f16" fmla="*/ f4 1 634961"/>
                <a:gd name="f17" fmla="+- f7 0 f5"/>
                <a:gd name="f18" fmla="+- f6 0 f5"/>
                <a:gd name="f19" fmla="*/ f14 f0 1"/>
                <a:gd name="f20" fmla="*/ f18 1 1383052"/>
                <a:gd name="f21" fmla="*/ f17 1 634961"/>
                <a:gd name="f22" fmla="*/ 0 f18 1"/>
                <a:gd name="f23" fmla="*/ 63496 f17 1"/>
                <a:gd name="f24" fmla="*/ 63496 f18 1"/>
                <a:gd name="f25" fmla="*/ 0 f17 1"/>
                <a:gd name="f26" fmla="*/ 1319556 f18 1"/>
                <a:gd name="f27" fmla="*/ 1383052 f18 1"/>
                <a:gd name="f28" fmla="*/ 571465 f17 1"/>
                <a:gd name="f29" fmla="*/ 634961 f17 1"/>
                <a:gd name="f30" fmla="*/ f19 1 f2"/>
                <a:gd name="f31" fmla="*/ f22 1 1383052"/>
                <a:gd name="f32" fmla="*/ f23 1 634961"/>
                <a:gd name="f33" fmla="*/ f24 1 1383052"/>
                <a:gd name="f34" fmla="*/ f25 1 634961"/>
                <a:gd name="f35" fmla="*/ f26 1 1383052"/>
                <a:gd name="f36" fmla="*/ f27 1 1383052"/>
                <a:gd name="f37" fmla="*/ f28 1 634961"/>
                <a:gd name="f38" fmla="*/ f29 1 6349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6349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2BA97"/>
            </a:solidFill>
            <a:ln w="22229" cap="rnd">
              <a:solidFill>
                <a:srgbClr val="FFFFFF"/>
              </a:solidFill>
              <a:prstDash val="solid"/>
              <a:miter/>
            </a:ln>
          </p:spPr>
          <p:txBody>
            <a:bodyPr vert="horz" wrap="square" lIns="41458" tIns="35743" rIns="41458" bIns="35743"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Imperfect and Perfect cadences are present throughout. </a:t>
              </a:r>
              <a:endParaRPr lang="en-GB" sz="900" b="0" i="0" u="none" strike="noStrike" kern="1200" cap="none" spc="0" baseline="0">
                <a:solidFill>
                  <a:srgbClr val="FFFFFF"/>
                </a:solidFill>
                <a:uFillTx/>
                <a:latin typeface="Franklin Gothic Book"/>
              </a:endParaRPr>
            </a:p>
          </p:txBody>
        </p:sp>
        <p:sp>
          <p:nvSpPr>
            <p:cNvPr id="9" name="Freeform: Shape 8">
              <a:extLst>
                <a:ext uri="{FF2B5EF4-FFF2-40B4-BE49-F238E27FC236}">
                  <a16:creationId xmlns:a16="http://schemas.microsoft.com/office/drawing/2014/main" id="{E094B6A2-5778-B67E-28D0-4C6ECB642063}"/>
                </a:ext>
              </a:extLst>
            </p:cNvPr>
            <p:cNvSpPr/>
            <p:nvPr/>
          </p:nvSpPr>
          <p:spPr>
            <a:xfrm>
              <a:off x="2616756" y="4815157"/>
              <a:ext cx="1383048" cy="634959"/>
            </a:xfrm>
            <a:custGeom>
              <a:avLst/>
              <a:gdLst>
                <a:gd name="f0" fmla="val 10800000"/>
                <a:gd name="f1" fmla="val 5400000"/>
                <a:gd name="f2" fmla="val 180"/>
                <a:gd name="f3" fmla="val w"/>
                <a:gd name="f4" fmla="val h"/>
                <a:gd name="f5" fmla="val 0"/>
                <a:gd name="f6" fmla="val 1383052"/>
                <a:gd name="f7" fmla="val 634961"/>
                <a:gd name="f8" fmla="val 63496"/>
                <a:gd name="f9" fmla="val 28428"/>
                <a:gd name="f10" fmla="val 1319556"/>
                <a:gd name="f11" fmla="val 1354624"/>
                <a:gd name="f12" fmla="val 571465"/>
                <a:gd name="f13" fmla="val 606533"/>
                <a:gd name="f14" fmla="+- 0 0 -90"/>
                <a:gd name="f15" fmla="*/ f3 1 1383052"/>
                <a:gd name="f16" fmla="*/ f4 1 634961"/>
                <a:gd name="f17" fmla="+- f7 0 f5"/>
                <a:gd name="f18" fmla="+- f6 0 f5"/>
                <a:gd name="f19" fmla="*/ f14 f0 1"/>
                <a:gd name="f20" fmla="*/ f18 1 1383052"/>
                <a:gd name="f21" fmla="*/ f17 1 634961"/>
                <a:gd name="f22" fmla="*/ 0 f18 1"/>
                <a:gd name="f23" fmla="*/ 63496 f17 1"/>
                <a:gd name="f24" fmla="*/ 63496 f18 1"/>
                <a:gd name="f25" fmla="*/ 0 f17 1"/>
                <a:gd name="f26" fmla="*/ 1319556 f18 1"/>
                <a:gd name="f27" fmla="*/ 1383052 f18 1"/>
                <a:gd name="f28" fmla="*/ 571465 f17 1"/>
                <a:gd name="f29" fmla="*/ 634961 f17 1"/>
                <a:gd name="f30" fmla="*/ f19 1 f2"/>
                <a:gd name="f31" fmla="*/ f22 1 1383052"/>
                <a:gd name="f32" fmla="*/ f23 1 634961"/>
                <a:gd name="f33" fmla="*/ f24 1 1383052"/>
                <a:gd name="f34" fmla="*/ f25 1 634961"/>
                <a:gd name="f35" fmla="*/ f26 1 1383052"/>
                <a:gd name="f36" fmla="*/ f27 1 1383052"/>
                <a:gd name="f37" fmla="*/ f28 1 634961"/>
                <a:gd name="f38" fmla="*/ f29 1 6349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6349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E8853"/>
            </a:solidFill>
            <a:ln w="22229" cap="rnd">
              <a:solidFill>
                <a:srgbClr val="FFFFFF"/>
              </a:solidFill>
              <a:prstDash val="solid"/>
              <a:miter/>
            </a:ln>
          </p:spPr>
          <p:txBody>
            <a:bodyPr vert="horz" wrap="square" lIns="41458" tIns="35743" rIns="41458" bIns="35743"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Chords frequently occur in inversion with occasional use of V7 in third inversion. </a:t>
              </a:r>
              <a:endParaRPr lang="en-GB" sz="900" b="0" i="0" u="none" strike="noStrike" kern="1200" cap="none" spc="0" baseline="0">
                <a:solidFill>
                  <a:srgbClr val="FFFFFF"/>
                </a:solidFill>
                <a:uFillTx/>
                <a:latin typeface="Franklin Gothic Book"/>
              </a:endParaRPr>
            </a:p>
          </p:txBody>
        </p:sp>
        <p:sp>
          <p:nvSpPr>
            <p:cNvPr id="10" name="Freeform: Shape 9">
              <a:extLst>
                <a:ext uri="{FF2B5EF4-FFF2-40B4-BE49-F238E27FC236}">
                  <a16:creationId xmlns:a16="http://schemas.microsoft.com/office/drawing/2014/main" id="{355E8D3C-650C-D077-FF95-36D7D7E760CC}"/>
                </a:ext>
              </a:extLst>
            </p:cNvPr>
            <p:cNvSpPr/>
            <p:nvPr/>
          </p:nvSpPr>
          <p:spPr>
            <a:xfrm>
              <a:off x="2616756" y="5547801"/>
              <a:ext cx="1383048" cy="634959"/>
            </a:xfrm>
            <a:custGeom>
              <a:avLst/>
              <a:gdLst>
                <a:gd name="f0" fmla="val 10800000"/>
                <a:gd name="f1" fmla="val 5400000"/>
                <a:gd name="f2" fmla="val 180"/>
                <a:gd name="f3" fmla="val w"/>
                <a:gd name="f4" fmla="val h"/>
                <a:gd name="f5" fmla="val 0"/>
                <a:gd name="f6" fmla="val 1383052"/>
                <a:gd name="f7" fmla="val 634961"/>
                <a:gd name="f8" fmla="val 63496"/>
                <a:gd name="f9" fmla="val 28428"/>
                <a:gd name="f10" fmla="val 1319556"/>
                <a:gd name="f11" fmla="val 1354624"/>
                <a:gd name="f12" fmla="val 571465"/>
                <a:gd name="f13" fmla="val 606533"/>
                <a:gd name="f14" fmla="+- 0 0 -90"/>
                <a:gd name="f15" fmla="*/ f3 1 1383052"/>
                <a:gd name="f16" fmla="*/ f4 1 634961"/>
                <a:gd name="f17" fmla="+- f7 0 f5"/>
                <a:gd name="f18" fmla="+- f6 0 f5"/>
                <a:gd name="f19" fmla="*/ f14 f0 1"/>
                <a:gd name="f20" fmla="*/ f18 1 1383052"/>
                <a:gd name="f21" fmla="*/ f17 1 634961"/>
                <a:gd name="f22" fmla="*/ 0 f18 1"/>
                <a:gd name="f23" fmla="*/ 63496 f17 1"/>
                <a:gd name="f24" fmla="*/ 63496 f18 1"/>
                <a:gd name="f25" fmla="*/ 0 f17 1"/>
                <a:gd name="f26" fmla="*/ 1319556 f18 1"/>
                <a:gd name="f27" fmla="*/ 1383052 f18 1"/>
                <a:gd name="f28" fmla="*/ 571465 f17 1"/>
                <a:gd name="f29" fmla="*/ 634961 f17 1"/>
                <a:gd name="f30" fmla="*/ f19 1 f2"/>
                <a:gd name="f31" fmla="*/ f22 1 1383052"/>
                <a:gd name="f32" fmla="*/ f23 1 634961"/>
                <a:gd name="f33" fmla="*/ f24 1 1383052"/>
                <a:gd name="f34" fmla="*/ f25 1 634961"/>
                <a:gd name="f35" fmla="*/ f26 1 1383052"/>
                <a:gd name="f36" fmla="*/ f27 1 1383052"/>
                <a:gd name="f37" fmla="*/ f28 1 634961"/>
                <a:gd name="f38" fmla="*/ f29 1 63496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63496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62A39F"/>
            </a:solidFill>
            <a:ln w="22229" cap="rnd">
              <a:solidFill>
                <a:srgbClr val="FFFFFF"/>
              </a:solidFill>
              <a:prstDash val="solid"/>
              <a:miter/>
            </a:ln>
          </p:spPr>
          <p:txBody>
            <a:bodyPr vert="horz" wrap="square" lIns="41458" tIns="35743" rIns="41458" bIns="35743"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A Neapolitan sixth chord is used in bar 35. Suspensions also occur in bars </a:t>
              </a:r>
              <a:r>
                <a:rPr lang="en-GB" sz="900" b="0" i="0" u="none" strike="noStrike" kern="1200" cap="none" spc="0" baseline="0">
                  <a:solidFill>
                    <a:srgbClr val="FFFFFF"/>
                  </a:solidFill>
                  <a:uFillTx/>
                  <a:latin typeface="Franklin Gothic Book"/>
                </a:rPr>
                <a:t>8, 10 and 32.</a:t>
              </a:r>
            </a:p>
          </p:txBody>
        </p:sp>
        <p:sp>
          <p:nvSpPr>
            <p:cNvPr id="11" name="Freeform: Shape 10">
              <a:extLst>
                <a:ext uri="{FF2B5EF4-FFF2-40B4-BE49-F238E27FC236}">
                  <a16:creationId xmlns:a16="http://schemas.microsoft.com/office/drawing/2014/main" id="{CF500DAD-8F82-2A88-2CC0-ADA32E6D2F4F}"/>
                </a:ext>
              </a:extLst>
            </p:cNvPr>
            <p:cNvSpPr/>
            <p:nvPr/>
          </p:nvSpPr>
          <p:spPr>
            <a:xfrm>
              <a:off x="4302352" y="2042156"/>
              <a:ext cx="1728819" cy="4358643"/>
            </a:xfrm>
            <a:custGeom>
              <a:avLst/>
              <a:gdLst>
                <a:gd name="f0" fmla="val 10800000"/>
                <a:gd name="f1" fmla="val 5400000"/>
                <a:gd name="f2" fmla="val 180"/>
                <a:gd name="f3" fmla="val w"/>
                <a:gd name="f4" fmla="val h"/>
                <a:gd name="f5" fmla="val 0"/>
                <a:gd name="f6" fmla="val 1728815"/>
                <a:gd name="f7" fmla="val 4358640"/>
                <a:gd name="f8" fmla="val 172882"/>
                <a:gd name="f9" fmla="val 77402"/>
                <a:gd name="f10" fmla="val 1555934"/>
                <a:gd name="f11" fmla="val 1651414"/>
                <a:gd name="f12" fmla="val 1728816"/>
                <a:gd name="f13" fmla="val 1510508"/>
                <a:gd name="f14" fmla="val 2848133"/>
                <a:gd name="f15" fmla="val 4185759"/>
                <a:gd name="f16" fmla="val 4281239"/>
                <a:gd name="f17" fmla="val 1651413"/>
                <a:gd name="f18" fmla="val 4358641"/>
                <a:gd name="f19" fmla="val 1555933"/>
                <a:gd name="f20" fmla="val 4281238"/>
                <a:gd name="f21" fmla="val 4185758"/>
                <a:gd name="f22" fmla="+- 0 0 -90"/>
                <a:gd name="f23" fmla="*/ f3 1 1728815"/>
                <a:gd name="f24" fmla="*/ f4 1 4358640"/>
                <a:gd name="f25" fmla="+- f7 0 f5"/>
                <a:gd name="f26" fmla="+- f6 0 f5"/>
                <a:gd name="f27" fmla="*/ f22 f0 1"/>
                <a:gd name="f28" fmla="*/ f26 1 1728815"/>
                <a:gd name="f29" fmla="*/ f25 1 4358640"/>
                <a:gd name="f30" fmla="*/ 0 f26 1"/>
                <a:gd name="f31" fmla="*/ 172882 f25 1"/>
                <a:gd name="f32" fmla="*/ 172882 f26 1"/>
                <a:gd name="f33" fmla="*/ 0 f25 1"/>
                <a:gd name="f34" fmla="*/ 1555934 f26 1"/>
                <a:gd name="f35" fmla="*/ 1728816 f26 1"/>
                <a:gd name="f36" fmla="*/ 1728815 f26 1"/>
                <a:gd name="f37" fmla="*/ 4185759 f25 1"/>
                <a:gd name="f38" fmla="*/ 1555933 f26 1"/>
                <a:gd name="f39" fmla="*/ 4358641 f25 1"/>
                <a:gd name="f40" fmla="*/ 4358640 f25 1"/>
                <a:gd name="f41" fmla="*/ 4185758 f25 1"/>
                <a:gd name="f42" fmla="*/ f27 1 f2"/>
                <a:gd name="f43" fmla="*/ f30 1 1728815"/>
                <a:gd name="f44" fmla="*/ f31 1 4358640"/>
                <a:gd name="f45" fmla="*/ f32 1 1728815"/>
                <a:gd name="f46" fmla="*/ f33 1 4358640"/>
                <a:gd name="f47" fmla="*/ f34 1 1728815"/>
                <a:gd name="f48" fmla="*/ f35 1 1728815"/>
                <a:gd name="f49" fmla="*/ f36 1 1728815"/>
                <a:gd name="f50" fmla="*/ f37 1 4358640"/>
                <a:gd name="f51" fmla="*/ f38 1 1728815"/>
                <a:gd name="f52" fmla="*/ f39 1 4358640"/>
                <a:gd name="f53" fmla="*/ f40 1 4358640"/>
                <a:gd name="f54" fmla="*/ f41 1 4358640"/>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1728815" h="4358640">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CDD9EA"/>
            </a:solidFill>
            <a:ln cap="flat">
              <a:noFill/>
              <a:prstDash val="solid"/>
            </a:ln>
          </p:spPr>
          <p:txBody>
            <a:bodyPr vert="horz" wrap="square" lIns="106683" tIns="106683" rIns="106683" bIns="3157724" anchor="ctr" anchorCtr="1" compatLnSpc="1">
              <a:noAutofit/>
            </a:bodyPr>
            <a:lstStyle/>
            <a:p>
              <a:pPr marL="0" marR="0" lvl="0" indent="0" algn="ctr" defTabSz="1244598"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Book"/>
                </a:rPr>
                <a:t>Melody</a:t>
              </a:r>
              <a:endParaRPr lang="en-GB" sz="3200" b="0" i="0" u="none" strike="noStrike" kern="1200" cap="none" spc="0" baseline="0">
                <a:solidFill>
                  <a:srgbClr val="000000"/>
                </a:solidFill>
                <a:uFillTx/>
                <a:latin typeface="Franklin Gothic Book"/>
              </a:endParaRPr>
            </a:p>
          </p:txBody>
        </p:sp>
        <p:sp>
          <p:nvSpPr>
            <p:cNvPr id="12" name="Freeform: Shape 11">
              <a:extLst>
                <a:ext uri="{FF2B5EF4-FFF2-40B4-BE49-F238E27FC236}">
                  <a16:creationId xmlns:a16="http://schemas.microsoft.com/office/drawing/2014/main" id="{69ACC2F2-2F1A-402B-5A89-6C47B212D035}"/>
                </a:ext>
              </a:extLst>
            </p:cNvPr>
            <p:cNvSpPr/>
            <p:nvPr/>
          </p:nvSpPr>
          <p:spPr>
            <a:xfrm>
              <a:off x="4475238" y="3350123"/>
              <a:ext cx="1383048" cy="856299"/>
            </a:xfrm>
            <a:custGeom>
              <a:avLst/>
              <a:gdLst>
                <a:gd name="f0" fmla="val 10800000"/>
                <a:gd name="f1" fmla="val 5400000"/>
                <a:gd name="f2" fmla="val 180"/>
                <a:gd name="f3" fmla="val w"/>
                <a:gd name="f4" fmla="val h"/>
                <a:gd name="f5" fmla="val 0"/>
                <a:gd name="f6" fmla="val 1383052"/>
                <a:gd name="f7" fmla="val 856298"/>
                <a:gd name="f8" fmla="val 85630"/>
                <a:gd name="f9" fmla="val 38338"/>
                <a:gd name="f10" fmla="val 1297422"/>
                <a:gd name="f11" fmla="val 1344714"/>
                <a:gd name="f12" fmla="val 770668"/>
                <a:gd name="f13" fmla="val 817960"/>
                <a:gd name="f14" fmla="+- 0 0 -90"/>
                <a:gd name="f15" fmla="*/ f3 1 1383052"/>
                <a:gd name="f16" fmla="*/ f4 1 856298"/>
                <a:gd name="f17" fmla="+- f7 0 f5"/>
                <a:gd name="f18" fmla="+- f6 0 f5"/>
                <a:gd name="f19" fmla="*/ f14 f0 1"/>
                <a:gd name="f20" fmla="*/ f18 1 1383052"/>
                <a:gd name="f21" fmla="*/ f17 1 856298"/>
                <a:gd name="f22" fmla="*/ 0 f18 1"/>
                <a:gd name="f23" fmla="*/ 85630 f17 1"/>
                <a:gd name="f24" fmla="*/ 85630 f18 1"/>
                <a:gd name="f25" fmla="*/ 0 f17 1"/>
                <a:gd name="f26" fmla="*/ 1297422 f18 1"/>
                <a:gd name="f27" fmla="*/ 1383052 f18 1"/>
                <a:gd name="f28" fmla="*/ 770668 f17 1"/>
                <a:gd name="f29" fmla="*/ 856298 f17 1"/>
                <a:gd name="f30" fmla="*/ f19 1 f2"/>
                <a:gd name="f31" fmla="*/ f22 1 1383052"/>
                <a:gd name="f32" fmla="*/ f23 1 856298"/>
                <a:gd name="f33" fmla="*/ f24 1 1383052"/>
                <a:gd name="f34" fmla="*/ f25 1 856298"/>
                <a:gd name="f35" fmla="*/ f26 1 1383052"/>
                <a:gd name="f36" fmla="*/ f27 1 1383052"/>
                <a:gd name="f37" fmla="*/ f28 1 856298"/>
                <a:gd name="f38" fmla="*/ f29 1 85629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85629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683C6"/>
            </a:solidFill>
            <a:ln w="22229" cap="rnd">
              <a:solidFill>
                <a:srgbClr val="FFFFFF"/>
              </a:solidFill>
              <a:prstDash val="solid"/>
              <a:miter/>
            </a:ln>
          </p:spPr>
          <p:txBody>
            <a:bodyPr vert="horz" wrap="square" lIns="47941" tIns="42226" rIns="47941" bIns="42226"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The movement is based on two short musical ideas (X and Y). </a:t>
              </a:r>
              <a:endParaRPr lang="en-GB" sz="900" b="0" i="0" u="none" strike="noStrike" kern="1200" cap="none" spc="0" baseline="0">
                <a:solidFill>
                  <a:srgbClr val="FFFFFF"/>
                </a:solidFill>
                <a:uFillTx/>
                <a:latin typeface="Franklin Gothic Book"/>
              </a:endParaRPr>
            </a:p>
          </p:txBody>
        </p:sp>
        <p:sp>
          <p:nvSpPr>
            <p:cNvPr id="13" name="Freeform: Shape 12">
              <a:extLst>
                <a:ext uri="{FF2B5EF4-FFF2-40B4-BE49-F238E27FC236}">
                  <a16:creationId xmlns:a16="http://schemas.microsoft.com/office/drawing/2014/main" id="{21FA1D9E-F783-3263-AECC-D9991BA21C33}"/>
                </a:ext>
              </a:extLst>
            </p:cNvPr>
            <p:cNvSpPr/>
            <p:nvPr/>
          </p:nvSpPr>
          <p:spPr>
            <a:xfrm>
              <a:off x="4475238" y="4338160"/>
              <a:ext cx="1383048" cy="856299"/>
            </a:xfrm>
            <a:custGeom>
              <a:avLst/>
              <a:gdLst>
                <a:gd name="f0" fmla="val 10800000"/>
                <a:gd name="f1" fmla="val 5400000"/>
                <a:gd name="f2" fmla="val 180"/>
                <a:gd name="f3" fmla="val w"/>
                <a:gd name="f4" fmla="val h"/>
                <a:gd name="f5" fmla="val 0"/>
                <a:gd name="f6" fmla="val 1383052"/>
                <a:gd name="f7" fmla="val 856298"/>
                <a:gd name="f8" fmla="val 85630"/>
                <a:gd name="f9" fmla="val 38338"/>
                <a:gd name="f10" fmla="val 1297422"/>
                <a:gd name="f11" fmla="val 1344714"/>
                <a:gd name="f12" fmla="val 770668"/>
                <a:gd name="f13" fmla="val 817960"/>
                <a:gd name="f14" fmla="+- 0 0 -90"/>
                <a:gd name="f15" fmla="*/ f3 1 1383052"/>
                <a:gd name="f16" fmla="*/ f4 1 856298"/>
                <a:gd name="f17" fmla="+- f7 0 f5"/>
                <a:gd name="f18" fmla="+- f6 0 f5"/>
                <a:gd name="f19" fmla="*/ f14 f0 1"/>
                <a:gd name="f20" fmla="*/ f18 1 1383052"/>
                <a:gd name="f21" fmla="*/ f17 1 856298"/>
                <a:gd name="f22" fmla="*/ 0 f18 1"/>
                <a:gd name="f23" fmla="*/ 85630 f17 1"/>
                <a:gd name="f24" fmla="*/ 85630 f18 1"/>
                <a:gd name="f25" fmla="*/ 0 f17 1"/>
                <a:gd name="f26" fmla="*/ 1297422 f18 1"/>
                <a:gd name="f27" fmla="*/ 1383052 f18 1"/>
                <a:gd name="f28" fmla="*/ 770668 f17 1"/>
                <a:gd name="f29" fmla="*/ 856298 f17 1"/>
                <a:gd name="f30" fmla="*/ f19 1 f2"/>
                <a:gd name="f31" fmla="*/ f22 1 1383052"/>
                <a:gd name="f32" fmla="*/ f23 1 856298"/>
                <a:gd name="f33" fmla="*/ f24 1 1383052"/>
                <a:gd name="f34" fmla="*/ f25 1 856298"/>
                <a:gd name="f35" fmla="*/ f26 1 1383052"/>
                <a:gd name="f36" fmla="*/ f27 1 1383052"/>
                <a:gd name="f37" fmla="*/ f28 1 856298"/>
                <a:gd name="f38" fmla="*/ f29 1 85629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85629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7CED7"/>
            </a:solidFill>
            <a:ln w="22229" cap="rnd">
              <a:solidFill>
                <a:srgbClr val="FFFFFF"/>
              </a:solidFill>
              <a:prstDash val="solid"/>
              <a:miter/>
            </a:ln>
          </p:spPr>
          <p:txBody>
            <a:bodyPr vert="horz" wrap="square" lIns="47941" tIns="42226" rIns="47941" bIns="42226"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The flute part has a two-octave pitch range. </a:t>
              </a:r>
              <a:endParaRPr lang="en-GB" sz="900" b="0" i="0" u="none" strike="noStrike" kern="1200" cap="none" spc="0" baseline="0">
                <a:solidFill>
                  <a:srgbClr val="FFFFFF"/>
                </a:solidFill>
                <a:uFillTx/>
                <a:latin typeface="Franklin Gothic Book"/>
              </a:endParaRPr>
            </a:p>
          </p:txBody>
        </p:sp>
        <p:sp>
          <p:nvSpPr>
            <p:cNvPr id="14" name="Freeform: Shape 13">
              <a:extLst>
                <a:ext uri="{FF2B5EF4-FFF2-40B4-BE49-F238E27FC236}">
                  <a16:creationId xmlns:a16="http://schemas.microsoft.com/office/drawing/2014/main" id="{BE248AD8-2DD0-F930-C7CA-48C48FA25396}"/>
                </a:ext>
              </a:extLst>
            </p:cNvPr>
            <p:cNvSpPr/>
            <p:nvPr/>
          </p:nvSpPr>
          <p:spPr>
            <a:xfrm>
              <a:off x="4475238" y="5326197"/>
              <a:ext cx="1383048" cy="856299"/>
            </a:xfrm>
            <a:custGeom>
              <a:avLst/>
              <a:gdLst>
                <a:gd name="f0" fmla="val 10800000"/>
                <a:gd name="f1" fmla="val 5400000"/>
                <a:gd name="f2" fmla="val 180"/>
                <a:gd name="f3" fmla="val w"/>
                <a:gd name="f4" fmla="val h"/>
                <a:gd name="f5" fmla="val 0"/>
                <a:gd name="f6" fmla="val 1383052"/>
                <a:gd name="f7" fmla="val 856298"/>
                <a:gd name="f8" fmla="val 85630"/>
                <a:gd name="f9" fmla="val 38338"/>
                <a:gd name="f10" fmla="val 1297422"/>
                <a:gd name="f11" fmla="val 1344714"/>
                <a:gd name="f12" fmla="val 770668"/>
                <a:gd name="f13" fmla="val 817960"/>
                <a:gd name="f14" fmla="+- 0 0 -90"/>
                <a:gd name="f15" fmla="*/ f3 1 1383052"/>
                <a:gd name="f16" fmla="*/ f4 1 856298"/>
                <a:gd name="f17" fmla="+- f7 0 f5"/>
                <a:gd name="f18" fmla="+- f6 0 f5"/>
                <a:gd name="f19" fmla="*/ f14 f0 1"/>
                <a:gd name="f20" fmla="*/ f18 1 1383052"/>
                <a:gd name="f21" fmla="*/ f17 1 856298"/>
                <a:gd name="f22" fmla="*/ 0 f18 1"/>
                <a:gd name="f23" fmla="*/ 85630 f17 1"/>
                <a:gd name="f24" fmla="*/ 85630 f18 1"/>
                <a:gd name="f25" fmla="*/ 0 f17 1"/>
                <a:gd name="f26" fmla="*/ 1297422 f18 1"/>
                <a:gd name="f27" fmla="*/ 1383052 f18 1"/>
                <a:gd name="f28" fmla="*/ 770668 f17 1"/>
                <a:gd name="f29" fmla="*/ 856298 f17 1"/>
                <a:gd name="f30" fmla="*/ f19 1 f2"/>
                <a:gd name="f31" fmla="*/ f22 1 1383052"/>
                <a:gd name="f32" fmla="*/ f23 1 856298"/>
                <a:gd name="f33" fmla="*/ f24 1 1383052"/>
                <a:gd name="f34" fmla="*/ f25 1 856298"/>
                <a:gd name="f35" fmla="*/ f26 1 1383052"/>
                <a:gd name="f36" fmla="*/ f27 1 1383052"/>
                <a:gd name="f37" fmla="*/ f28 1 856298"/>
                <a:gd name="f38" fmla="*/ f29 1 85629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85629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2BA97"/>
            </a:solidFill>
            <a:ln w="22229" cap="rnd">
              <a:solidFill>
                <a:srgbClr val="FFFFFF"/>
              </a:solidFill>
              <a:prstDash val="solid"/>
              <a:miter/>
            </a:ln>
          </p:spPr>
          <p:txBody>
            <a:bodyPr vert="horz" wrap="square" lIns="47941" tIns="42226" rIns="47941" bIns="42226"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The movement includes ornaments and compositional devices typical of the Baroque era:</a:t>
              </a:r>
              <a:endParaRPr lang="en-GB" sz="900" b="0" i="0" u="none" strike="noStrike" kern="1200" cap="none" spc="0" baseline="0">
                <a:solidFill>
                  <a:srgbClr val="FFFFFF"/>
                </a:solidFill>
                <a:uFillTx/>
                <a:latin typeface="Franklin Gothic Book"/>
              </a:endParaRPr>
            </a:p>
          </p:txBody>
        </p:sp>
        <p:sp>
          <p:nvSpPr>
            <p:cNvPr id="15" name="Freeform: Shape 14">
              <a:extLst>
                <a:ext uri="{FF2B5EF4-FFF2-40B4-BE49-F238E27FC236}">
                  <a16:creationId xmlns:a16="http://schemas.microsoft.com/office/drawing/2014/main" id="{6A145178-5557-F577-2898-6B53BFAD86A9}"/>
                </a:ext>
              </a:extLst>
            </p:cNvPr>
            <p:cNvSpPr/>
            <p:nvPr/>
          </p:nvSpPr>
          <p:spPr>
            <a:xfrm>
              <a:off x="6160834" y="2042156"/>
              <a:ext cx="1728819" cy="4358643"/>
            </a:xfrm>
            <a:custGeom>
              <a:avLst/>
              <a:gdLst>
                <a:gd name="f0" fmla="val 10800000"/>
                <a:gd name="f1" fmla="val 5400000"/>
                <a:gd name="f2" fmla="val 180"/>
                <a:gd name="f3" fmla="val w"/>
                <a:gd name="f4" fmla="val h"/>
                <a:gd name="f5" fmla="val 0"/>
                <a:gd name="f6" fmla="val 1728815"/>
                <a:gd name="f7" fmla="val 4358640"/>
                <a:gd name="f8" fmla="val 172882"/>
                <a:gd name="f9" fmla="val 77402"/>
                <a:gd name="f10" fmla="val 1555934"/>
                <a:gd name="f11" fmla="val 1651414"/>
                <a:gd name="f12" fmla="val 1728816"/>
                <a:gd name="f13" fmla="val 1510508"/>
                <a:gd name="f14" fmla="val 2848133"/>
                <a:gd name="f15" fmla="val 4185759"/>
                <a:gd name="f16" fmla="val 4281239"/>
                <a:gd name="f17" fmla="val 1651413"/>
                <a:gd name="f18" fmla="val 4358641"/>
                <a:gd name="f19" fmla="val 1555933"/>
                <a:gd name="f20" fmla="val 4281238"/>
                <a:gd name="f21" fmla="val 4185758"/>
                <a:gd name="f22" fmla="+- 0 0 -90"/>
                <a:gd name="f23" fmla="*/ f3 1 1728815"/>
                <a:gd name="f24" fmla="*/ f4 1 4358640"/>
                <a:gd name="f25" fmla="+- f7 0 f5"/>
                <a:gd name="f26" fmla="+- f6 0 f5"/>
                <a:gd name="f27" fmla="*/ f22 f0 1"/>
                <a:gd name="f28" fmla="*/ f26 1 1728815"/>
                <a:gd name="f29" fmla="*/ f25 1 4358640"/>
                <a:gd name="f30" fmla="*/ 0 f26 1"/>
                <a:gd name="f31" fmla="*/ 172882 f25 1"/>
                <a:gd name="f32" fmla="*/ 172882 f26 1"/>
                <a:gd name="f33" fmla="*/ 0 f25 1"/>
                <a:gd name="f34" fmla="*/ 1555934 f26 1"/>
                <a:gd name="f35" fmla="*/ 1728816 f26 1"/>
                <a:gd name="f36" fmla="*/ 1728815 f26 1"/>
                <a:gd name="f37" fmla="*/ 4185759 f25 1"/>
                <a:gd name="f38" fmla="*/ 1555933 f26 1"/>
                <a:gd name="f39" fmla="*/ 4358641 f25 1"/>
                <a:gd name="f40" fmla="*/ 4358640 f25 1"/>
                <a:gd name="f41" fmla="*/ 4185758 f25 1"/>
                <a:gd name="f42" fmla="*/ f27 1 f2"/>
                <a:gd name="f43" fmla="*/ f30 1 1728815"/>
                <a:gd name="f44" fmla="*/ f31 1 4358640"/>
                <a:gd name="f45" fmla="*/ f32 1 1728815"/>
                <a:gd name="f46" fmla="*/ f33 1 4358640"/>
                <a:gd name="f47" fmla="*/ f34 1 1728815"/>
                <a:gd name="f48" fmla="*/ f35 1 1728815"/>
                <a:gd name="f49" fmla="*/ f36 1 1728815"/>
                <a:gd name="f50" fmla="*/ f37 1 4358640"/>
                <a:gd name="f51" fmla="*/ f38 1 1728815"/>
                <a:gd name="f52" fmla="*/ f39 1 4358640"/>
                <a:gd name="f53" fmla="*/ f40 1 4358640"/>
                <a:gd name="f54" fmla="*/ f41 1 4358640"/>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1728815" h="4358640">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CDD9EA"/>
            </a:solidFill>
            <a:ln cap="flat">
              <a:noFill/>
              <a:prstDash val="solid"/>
            </a:ln>
          </p:spPr>
          <p:txBody>
            <a:bodyPr vert="horz" wrap="square" lIns="106683" tIns="106683" rIns="106683" bIns="3157724" anchor="ctr" anchorCtr="1" compatLnSpc="1">
              <a:noAutofit/>
            </a:bodyPr>
            <a:lstStyle/>
            <a:p>
              <a:pPr marL="0" marR="0" lvl="0" indent="0" algn="ctr" defTabSz="1244598"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Franklin Gothic Book"/>
                </a:rPr>
                <a:t>Melodic</a:t>
              </a:r>
              <a:r>
                <a:rPr lang="en-US" sz="3200" b="0" i="0" u="none" strike="noStrike" kern="1200" cap="none" spc="0" baseline="0">
                  <a:solidFill>
                    <a:srgbClr val="000000"/>
                  </a:solidFill>
                  <a:uFillTx/>
                  <a:latin typeface="Franklin Gothic Book"/>
                </a:rPr>
                <a:t> </a:t>
              </a:r>
              <a:r>
                <a:rPr lang="en-US" sz="2800" b="0" i="0" u="none" strike="noStrike" kern="1200" cap="none" spc="0" baseline="0">
                  <a:solidFill>
                    <a:srgbClr val="000000"/>
                  </a:solidFill>
                  <a:uFillTx/>
                  <a:latin typeface="Franklin Gothic Book"/>
                </a:rPr>
                <a:t>Features:</a:t>
              </a:r>
              <a:endParaRPr lang="en-GB" sz="3200" b="0" i="0" u="none" strike="noStrike" kern="1200" cap="none" spc="0" baseline="0">
                <a:solidFill>
                  <a:srgbClr val="000000"/>
                </a:solidFill>
                <a:uFillTx/>
                <a:latin typeface="Franklin Gothic Book"/>
              </a:endParaRPr>
            </a:p>
          </p:txBody>
        </p:sp>
        <p:sp>
          <p:nvSpPr>
            <p:cNvPr id="16" name="Freeform: Shape 15">
              <a:extLst>
                <a:ext uri="{FF2B5EF4-FFF2-40B4-BE49-F238E27FC236}">
                  <a16:creationId xmlns:a16="http://schemas.microsoft.com/office/drawing/2014/main" id="{06244837-8EF3-9B52-68A1-05E676B902F6}"/>
                </a:ext>
              </a:extLst>
            </p:cNvPr>
            <p:cNvSpPr/>
            <p:nvPr/>
          </p:nvSpPr>
          <p:spPr>
            <a:xfrm>
              <a:off x="6333710" y="3350123"/>
              <a:ext cx="1383048" cy="856299"/>
            </a:xfrm>
            <a:custGeom>
              <a:avLst/>
              <a:gdLst>
                <a:gd name="f0" fmla="val 10800000"/>
                <a:gd name="f1" fmla="val 5400000"/>
                <a:gd name="f2" fmla="val 180"/>
                <a:gd name="f3" fmla="val w"/>
                <a:gd name="f4" fmla="val h"/>
                <a:gd name="f5" fmla="val 0"/>
                <a:gd name="f6" fmla="val 1383052"/>
                <a:gd name="f7" fmla="val 856298"/>
                <a:gd name="f8" fmla="val 85630"/>
                <a:gd name="f9" fmla="val 38338"/>
                <a:gd name="f10" fmla="val 1297422"/>
                <a:gd name="f11" fmla="val 1344714"/>
                <a:gd name="f12" fmla="val 770668"/>
                <a:gd name="f13" fmla="val 817960"/>
                <a:gd name="f14" fmla="+- 0 0 -90"/>
                <a:gd name="f15" fmla="*/ f3 1 1383052"/>
                <a:gd name="f16" fmla="*/ f4 1 856298"/>
                <a:gd name="f17" fmla="+- f7 0 f5"/>
                <a:gd name="f18" fmla="+- f6 0 f5"/>
                <a:gd name="f19" fmla="*/ f14 f0 1"/>
                <a:gd name="f20" fmla="*/ f18 1 1383052"/>
                <a:gd name="f21" fmla="*/ f17 1 856298"/>
                <a:gd name="f22" fmla="*/ 0 f18 1"/>
                <a:gd name="f23" fmla="*/ 85630 f17 1"/>
                <a:gd name="f24" fmla="*/ 85630 f18 1"/>
                <a:gd name="f25" fmla="*/ 0 f17 1"/>
                <a:gd name="f26" fmla="*/ 1297422 f18 1"/>
                <a:gd name="f27" fmla="*/ 1383052 f18 1"/>
                <a:gd name="f28" fmla="*/ 770668 f17 1"/>
                <a:gd name="f29" fmla="*/ 856298 f17 1"/>
                <a:gd name="f30" fmla="*/ f19 1 f2"/>
                <a:gd name="f31" fmla="*/ f22 1 1383052"/>
                <a:gd name="f32" fmla="*/ f23 1 856298"/>
                <a:gd name="f33" fmla="*/ f24 1 1383052"/>
                <a:gd name="f34" fmla="*/ f25 1 856298"/>
                <a:gd name="f35" fmla="*/ f26 1 1383052"/>
                <a:gd name="f36" fmla="*/ f27 1 1383052"/>
                <a:gd name="f37" fmla="*/ f28 1 856298"/>
                <a:gd name="f38" fmla="*/ f29 1 85629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85629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E8853"/>
            </a:solidFill>
            <a:ln w="22229" cap="rnd">
              <a:solidFill>
                <a:srgbClr val="FFFFFF"/>
              </a:solidFill>
              <a:prstDash val="solid"/>
              <a:miter/>
            </a:ln>
          </p:spPr>
          <p:txBody>
            <a:bodyPr vert="horz" wrap="square" lIns="47941" tIns="42226" rIns="47941" bIns="42226"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Trills: Bars 8, 10, 15, 27, 30 and 32</a:t>
              </a:r>
              <a:endParaRPr lang="en-GB" sz="900" b="0" i="0" u="none" strike="noStrike" kern="1200" cap="none" spc="0" baseline="0">
                <a:solidFill>
                  <a:srgbClr val="FFFFFF"/>
                </a:solidFill>
                <a:uFillTx/>
                <a:latin typeface="Franklin Gothic Book"/>
              </a:endParaRPr>
            </a:p>
          </p:txBody>
        </p:sp>
        <p:sp>
          <p:nvSpPr>
            <p:cNvPr id="17" name="Freeform: Shape 16">
              <a:extLst>
                <a:ext uri="{FF2B5EF4-FFF2-40B4-BE49-F238E27FC236}">
                  <a16:creationId xmlns:a16="http://schemas.microsoft.com/office/drawing/2014/main" id="{41D69191-C5ED-3AFB-12E2-FAABF42A6930}"/>
                </a:ext>
              </a:extLst>
            </p:cNvPr>
            <p:cNvSpPr/>
            <p:nvPr/>
          </p:nvSpPr>
          <p:spPr>
            <a:xfrm>
              <a:off x="6333710" y="4338160"/>
              <a:ext cx="1383048" cy="856299"/>
            </a:xfrm>
            <a:custGeom>
              <a:avLst/>
              <a:gdLst>
                <a:gd name="f0" fmla="val 10800000"/>
                <a:gd name="f1" fmla="val 5400000"/>
                <a:gd name="f2" fmla="val 180"/>
                <a:gd name="f3" fmla="val w"/>
                <a:gd name="f4" fmla="val h"/>
                <a:gd name="f5" fmla="val 0"/>
                <a:gd name="f6" fmla="val 1383052"/>
                <a:gd name="f7" fmla="val 856298"/>
                <a:gd name="f8" fmla="val 85630"/>
                <a:gd name="f9" fmla="val 38338"/>
                <a:gd name="f10" fmla="val 1297422"/>
                <a:gd name="f11" fmla="val 1344714"/>
                <a:gd name="f12" fmla="val 770668"/>
                <a:gd name="f13" fmla="val 817960"/>
                <a:gd name="f14" fmla="+- 0 0 -90"/>
                <a:gd name="f15" fmla="*/ f3 1 1383052"/>
                <a:gd name="f16" fmla="*/ f4 1 856298"/>
                <a:gd name="f17" fmla="+- f7 0 f5"/>
                <a:gd name="f18" fmla="+- f6 0 f5"/>
                <a:gd name="f19" fmla="*/ f14 f0 1"/>
                <a:gd name="f20" fmla="*/ f18 1 1383052"/>
                <a:gd name="f21" fmla="*/ f17 1 856298"/>
                <a:gd name="f22" fmla="*/ 0 f18 1"/>
                <a:gd name="f23" fmla="*/ 85630 f17 1"/>
                <a:gd name="f24" fmla="*/ 85630 f18 1"/>
                <a:gd name="f25" fmla="*/ 0 f17 1"/>
                <a:gd name="f26" fmla="*/ 1297422 f18 1"/>
                <a:gd name="f27" fmla="*/ 1383052 f18 1"/>
                <a:gd name="f28" fmla="*/ 770668 f17 1"/>
                <a:gd name="f29" fmla="*/ 856298 f17 1"/>
                <a:gd name="f30" fmla="*/ f19 1 f2"/>
                <a:gd name="f31" fmla="*/ f22 1 1383052"/>
                <a:gd name="f32" fmla="*/ f23 1 856298"/>
                <a:gd name="f33" fmla="*/ f24 1 1383052"/>
                <a:gd name="f34" fmla="*/ f25 1 856298"/>
                <a:gd name="f35" fmla="*/ f26 1 1383052"/>
                <a:gd name="f36" fmla="*/ f27 1 1383052"/>
                <a:gd name="f37" fmla="*/ f28 1 856298"/>
                <a:gd name="f38" fmla="*/ f29 1 85629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85629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62A39F"/>
            </a:solidFill>
            <a:ln w="22229" cap="rnd">
              <a:solidFill>
                <a:srgbClr val="FFFFFF"/>
              </a:solidFill>
              <a:prstDash val="solid"/>
              <a:miter/>
            </a:ln>
          </p:spPr>
          <p:txBody>
            <a:bodyPr vert="horz" wrap="square" lIns="47941" tIns="42226" rIns="47941" bIns="42226"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GB" sz="900" b="0" i="0" u="none" strike="noStrike" kern="1200" cap="none" spc="0" baseline="0">
                  <a:solidFill>
                    <a:srgbClr val="FFFFFF"/>
                  </a:solidFill>
                  <a:uFillTx/>
                  <a:latin typeface="Franklin Gothic Book"/>
                </a:rPr>
                <a:t>Appoggiaturas: Bars 33 and 40</a:t>
              </a:r>
            </a:p>
          </p:txBody>
        </p:sp>
        <p:sp>
          <p:nvSpPr>
            <p:cNvPr id="18" name="Freeform: Shape 17">
              <a:extLst>
                <a:ext uri="{FF2B5EF4-FFF2-40B4-BE49-F238E27FC236}">
                  <a16:creationId xmlns:a16="http://schemas.microsoft.com/office/drawing/2014/main" id="{39A7BCA0-0AFC-3E83-EBE7-342FBF90B0AD}"/>
                </a:ext>
              </a:extLst>
            </p:cNvPr>
            <p:cNvSpPr/>
            <p:nvPr/>
          </p:nvSpPr>
          <p:spPr>
            <a:xfrm>
              <a:off x="6333710" y="5326197"/>
              <a:ext cx="1383048" cy="856299"/>
            </a:xfrm>
            <a:custGeom>
              <a:avLst/>
              <a:gdLst>
                <a:gd name="f0" fmla="val 10800000"/>
                <a:gd name="f1" fmla="val 5400000"/>
                <a:gd name="f2" fmla="val 180"/>
                <a:gd name="f3" fmla="val w"/>
                <a:gd name="f4" fmla="val h"/>
                <a:gd name="f5" fmla="val 0"/>
                <a:gd name="f6" fmla="val 1383052"/>
                <a:gd name="f7" fmla="val 856298"/>
                <a:gd name="f8" fmla="val 85630"/>
                <a:gd name="f9" fmla="val 38338"/>
                <a:gd name="f10" fmla="val 1297422"/>
                <a:gd name="f11" fmla="val 1344714"/>
                <a:gd name="f12" fmla="val 770668"/>
                <a:gd name="f13" fmla="val 817960"/>
                <a:gd name="f14" fmla="+- 0 0 -90"/>
                <a:gd name="f15" fmla="*/ f3 1 1383052"/>
                <a:gd name="f16" fmla="*/ f4 1 856298"/>
                <a:gd name="f17" fmla="+- f7 0 f5"/>
                <a:gd name="f18" fmla="+- f6 0 f5"/>
                <a:gd name="f19" fmla="*/ f14 f0 1"/>
                <a:gd name="f20" fmla="*/ f18 1 1383052"/>
                <a:gd name="f21" fmla="*/ f17 1 856298"/>
                <a:gd name="f22" fmla="*/ 0 f18 1"/>
                <a:gd name="f23" fmla="*/ 85630 f17 1"/>
                <a:gd name="f24" fmla="*/ 85630 f18 1"/>
                <a:gd name="f25" fmla="*/ 0 f17 1"/>
                <a:gd name="f26" fmla="*/ 1297422 f18 1"/>
                <a:gd name="f27" fmla="*/ 1383052 f18 1"/>
                <a:gd name="f28" fmla="*/ 770668 f17 1"/>
                <a:gd name="f29" fmla="*/ 856298 f17 1"/>
                <a:gd name="f30" fmla="*/ f19 1 f2"/>
                <a:gd name="f31" fmla="*/ f22 1 1383052"/>
                <a:gd name="f32" fmla="*/ f23 1 856298"/>
                <a:gd name="f33" fmla="*/ f24 1 1383052"/>
                <a:gd name="f34" fmla="*/ f25 1 856298"/>
                <a:gd name="f35" fmla="*/ f26 1 1383052"/>
                <a:gd name="f36" fmla="*/ f27 1 1383052"/>
                <a:gd name="f37" fmla="*/ f28 1 856298"/>
                <a:gd name="f38" fmla="*/ f29 1 85629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85629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683C6"/>
            </a:solidFill>
            <a:ln w="22229" cap="rnd">
              <a:solidFill>
                <a:srgbClr val="FFFFFF"/>
              </a:solidFill>
              <a:prstDash val="solid"/>
              <a:miter/>
            </a:ln>
          </p:spPr>
          <p:txBody>
            <a:bodyPr vert="horz" wrap="square" lIns="47941" tIns="42226" rIns="47941" bIns="42226"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Sequences: Bars 6 – 10 and bars 28 – 32.</a:t>
              </a:r>
              <a:endParaRPr lang="en-GB" sz="900" b="0" i="0" u="none" strike="noStrike" kern="1200" cap="none" spc="0" baseline="0">
                <a:solidFill>
                  <a:srgbClr val="FFFFFF"/>
                </a:solidFill>
                <a:uFillTx/>
                <a:latin typeface="Franklin Gothic Book"/>
              </a:endParaRPr>
            </a:p>
          </p:txBody>
        </p:sp>
        <p:sp>
          <p:nvSpPr>
            <p:cNvPr id="19" name="Freeform: Shape 18">
              <a:extLst>
                <a:ext uri="{FF2B5EF4-FFF2-40B4-BE49-F238E27FC236}">
                  <a16:creationId xmlns:a16="http://schemas.microsoft.com/office/drawing/2014/main" id="{C5BC99AA-FE0E-22C8-AD4E-6EF6140D241F}"/>
                </a:ext>
              </a:extLst>
            </p:cNvPr>
            <p:cNvSpPr/>
            <p:nvPr/>
          </p:nvSpPr>
          <p:spPr>
            <a:xfrm>
              <a:off x="8019306" y="2042156"/>
              <a:ext cx="1728819" cy="4358643"/>
            </a:xfrm>
            <a:custGeom>
              <a:avLst/>
              <a:gdLst>
                <a:gd name="f0" fmla="val 10800000"/>
                <a:gd name="f1" fmla="val 5400000"/>
                <a:gd name="f2" fmla="val 180"/>
                <a:gd name="f3" fmla="val w"/>
                <a:gd name="f4" fmla="val h"/>
                <a:gd name="f5" fmla="val 0"/>
                <a:gd name="f6" fmla="val 1728815"/>
                <a:gd name="f7" fmla="val 4358640"/>
                <a:gd name="f8" fmla="val 172882"/>
                <a:gd name="f9" fmla="val 77402"/>
                <a:gd name="f10" fmla="val 1555934"/>
                <a:gd name="f11" fmla="val 1651414"/>
                <a:gd name="f12" fmla="val 1728816"/>
                <a:gd name="f13" fmla="val 1510508"/>
                <a:gd name="f14" fmla="val 2848133"/>
                <a:gd name="f15" fmla="val 4185759"/>
                <a:gd name="f16" fmla="val 4281239"/>
                <a:gd name="f17" fmla="val 1651413"/>
                <a:gd name="f18" fmla="val 4358641"/>
                <a:gd name="f19" fmla="val 1555933"/>
                <a:gd name="f20" fmla="val 4281238"/>
                <a:gd name="f21" fmla="val 4185758"/>
                <a:gd name="f22" fmla="+- 0 0 -90"/>
                <a:gd name="f23" fmla="*/ f3 1 1728815"/>
                <a:gd name="f24" fmla="*/ f4 1 4358640"/>
                <a:gd name="f25" fmla="+- f7 0 f5"/>
                <a:gd name="f26" fmla="+- f6 0 f5"/>
                <a:gd name="f27" fmla="*/ f22 f0 1"/>
                <a:gd name="f28" fmla="*/ f26 1 1728815"/>
                <a:gd name="f29" fmla="*/ f25 1 4358640"/>
                <a:gd name="f30" fmla="*/ 0 f26 1"/>
                <a:gd name="f31" fmla="*/ 172882 f25 1"/>
                <a:gd name="f32" fmla="*/ 172882 f26 1"/>
                <a:gd name="f33" fmla="*/ 0 f25 1"/>
                <a:gd name="f34" fmla="*/ 1555934 f26 1"/>
                <a:gd name="f35" fmla="*/ 1728816 f26 1"/>
                <a:gd name="f36" fmla="*/ 1728815 f26 1"/>
                <a:gd name="f37" fmla="*/ 4185759 f25 1"/>
                <a:gd name="f38" fmla="*/ 1555933 f26 1"/>
                <a:gd name="f39" fmla="*/ 4358641 f25 1"/>
                <a:gd name="f40" fmla="*/ 4358640 f25 1"/>
                <a:gd name="f41" fmla="*/ 4185758 f25 1"/>
                <a:gd name="f42" fmla="*/ f27 1 f2"/>
                <a:gd name="f43" fmla="*/ f30 1 1728815"/>
                <a:gd name="f44" fmla="*/ f31 1 4358640"/>
                <a:gd name="f45" fmla="*/ f32 1 1728815"/>
                <a:gd name="f46" fmla="*/ f33 1 4358640"/>
                <a:gd name="f47" fmla="*/ f34 1 1728815"/>
                <a:gd name="f48" fmla="*/ f35 1 1728815"/>
                <a:gd name="f49" fmla="*/ f36 1 1728815"/>
                <a:gd name="f50" fmla="*/ f37 1 4358640"/>
                <a:gd name="f51" fmla="*/ f38 1 1728815"/>
                <a:gd name="f52" fmla="*/ f39 1 4358640"/>
                <a:gd name="f53" fmla="*/ f40 1 4358640"/>
                <a:gd name="f54" fmla="*/ f41 1 4358640"/>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1728815" h="4358640">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CDD9EA"/>
            </a:solidFill>
            <a:ln cap="flat">
              <a:noFill/>
              <a:prstDash val="solid"/>
            </a:ln>
          </p:spPr>
          <p:txBody>
            <a:bodyPr vert="horz" wrap="square" lIns="106683" tIns="106683" rIns="106683" bIns="3157724" anchor="ctr" anchorCtr="1" compatLnSpc="1">
              <a:noAutofit/>
            </a:bodyPr>
            <a:lstStyle/>
            <a:p>
              <a:pPr marL="0" marR="0" lvl="0" indent="0" algn="ctr" defTabSz="1244598"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Book"/>
                </a:rPr>
                <a:t>Rhythm and Metre</a:t>
              </a:r>
            </a:p>
          </p:txBody>
        </p:sp>
        <p:sp>
          <p:nvSpPr>
            <p:cNvPr id="20" name="Freeform: Shape 19">
              <a:extLst>
                <a:ext uri="{FF2B5EF4-FFF2-40B4-BE49-F238E27FC236}">
                  <a16:creationId xmlns:a16="http://schemas.microsoft.com/office/drawing/2014/main" id="{27DA2DE9-55CF-3EA6-F498-3EE7E4EB3855}"/>
                </a:ext>
              </a:extLst>
            </p:cNvPr>
            <p:cNvSpPr/>
            <p:nvPr/>
          </p:nvSpPr>
          <p:spPr>
            <a:xfrm>
              <a:off x="8192191" y="3351029"/>
              <a:ext cx="1383048" cy="1314184"/>
            </a:xfrm>
            <a:custGeom>
              <a:avLst/>
              <a:gdLst>
                <a:gd name="f0" fmla="val 10800000"/>
                <a:gd name="f1" fmla="val 5400000"/>
                <a:gd name="f2" fmla="val 180"/>
                <a:gd name="f3" fmla="val w"/>
                <a:gd name="f4" fmla="val h"/>
                <a:gd name="f5" fmla="val 0"/>
                <a:gd name="f6" fmla="val 1383052"/>
                <a:gd name="f7" fmla="val 1314189"/>
                <a:gd name="f8" fmla="val 131419"/>
                <a:gd name="f9" fmla="val 58838"/>
                <a:gd name="f10" fmla="val 1251633"/>
                <a:gd name="f11" fmla="val 1324214"/>
                <a:gd name="f12" fmla="val 1182770"/>
                <a:gd name="f13" fmla="val 1255351"/>
                <a:gd name="f14" fmla="+- 0 0 -90"/>
                <a:gd name="f15" fmla="*/ f3 1 1383052"/>
                <a:gd name="f16" fmla="*/ f4 1 1314189"/>
                <a:gd name="f17" fmla="+- f7 0 f5"/>
                <a:gd name="f18" fmla="+- f6 0 f5"/>
                <a:gd name="f19" fmla="*/ f14 f0 1"/>
                <a:gd name="f20" fmla="*/ f18 1 1383052"/>
                <a:gd name="f21" fmla="*/ f17 1 1314189"/>
                <a:gd name="f22" fmla="*/ 0 f18 1"/>
                <a:gd name="f23" fmla="*/ 131419 f17 1"/>
                <a:gd name="f24" fmla="*/ 131419 f18 1"/>
                <a:gd name="f25" fmla="*/ 0 f17 1"/>
                <a:gd name="f26" fmla="*/ 1251633 f18 1"/>
                <a:gd name="f27" fmla="*/ 1383052 f18 1"/>
                <a:gd name="f28" fmla="*/ 1182770 f17 1"/>
                <a:gd name="f29" fmla="*/ 1314189 f17 1"/>
                <a:gd name="f30" fmla="*/ f19 1 f2"/>
                <a:gd name="f31" fmla="*/ f22 1 1383052"/>
                <a:gd name="f32" fmla="*/ f23 1 1314189"/>
                <a:gd name="f33" fmla="*/ f24 1 1383052"/>
                <a:gd name="f34" fmla="*/ f25 1 1314189"/>
                <a:gd name="f35" fmla="*/ f26 1 1383052"/>
                <a:gd name="f36" fmla="*/ f27 1 1383052"/>
                <a:gd name="f37" fmla="*/ f28 1 1314189"/>
                <a:gd name="f38" fmla="*/ f29 1 1314189"/>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131418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7CED7"/>
            </a:solidFill>
            <a:ln w="22229" cap="rnd">
              <a:solidFill>
                <a:srgbClr val="FFFFFF"/>
              </a:solidFill>
              <a:prstDash val="solid"/>
              <a:miter/>
            </a:ln>
          </p:spPr>
          <p:txBody>
            <a:bodyPr vert="horz" wrap="square" lIns="61347" tIns="55632" rIns="61347" bIns="55632"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Ostinato rhythms, form the basis of the two short musical ideas (X and Y), each contain quavers and semi-quavers. </a:t>
              </a:r>
              <a:endParaRPr lang="en-GB" sz="900" b="0" i="0" u="none" strike="noStrike" kern="1200" cap="none" spc="0" baseline="0">
                <a:solidFill>
                  <a:srgbClr val="FFFFFF"/>
                </a:solidFill>
                <a:uFillTx/>
                <a:latin typeface="Franklin Gothic Book"/>
              </a:endParaRPr>
            </a:p>
          </p:txBody>
        </p:sp>
        <p:sp>
          <p:nvSpPr>
            <p:cNvPr id="21" name="Freeform: Shape 20">
              <a:extLst>
                <a:ext uri="{FF2B5EF4-FFF2-40B4-BE49-F238E27FC236}">
                  <a16:creationId xmlns:a16="http://schemas.microsoft.com/office/drawing/2014/main" id="{C2E5495D-20C6-ADAC-065F-FAA82EE8F649}"/>
                </a:ext>
              </a:extLst>
            </p:cNvPr>
            <p:cNvSpPr/>
            <p:nvPr/>
          </p:nvSpPr>
          <p:spPr>
            <a:xfrm>
              <a:off x="8192191" y="4867406"/>
              <a:ext cx="1383048" cy="1314184"/>
            </a:xfrm>
            <a:custGeom>
              <a:avLst/>
              <a:gdLst>
                <a:gd name="f0" fmla="val 10800000"/>
                <a:gd name="f1" fmla="val 5400000"/>
                <a:gd name="f2" fmla="val 180"/>
                <a:gd name="f3" fmla="val w"/>
                <a:gd name="f4" fmla="val h"/>
                <a:gd name="f5" fmla="val 0"/>
                <a:gd name="f6" fmla="val 1383052"/>
                <a:gd name="f7" fmla="val 1314189"/>
                <a:gd name="f8" fmla="val 131419"/>
                <a:gd name="f9" fmla="val 58838"/>
                <a:gd name="f10" fmla="val 1251633"/>
                <a:gd name="f11" fmla="val 1324214"/>
                <a:gd name="f12" fmla="val 1182770"/>
                <a:gd name="f13" fmla="val 1255351"/>
                <a:gd name="f14" fmla="+- 0 0 -90"/>
                <a:gd name="f15" fmla="*/ f3 1 1383052"/>
                <a:gd name="f16" fmla="*/ f4 1 1314189"/>
                <a:gd name="f17" fmla="+- f7 0 f5"/>
                <a:gd name="f18" fmla="+- f6 0 f5"/>
                <a:gd name="f19" fmla="*/ f14 f0 1"/>
                <a:gd name="f20" fmla="*/ f18 1 1383052"/>
                <a:gd name="f21" fmla="*/ f17 1 1314189"/>
                <a:gd name="f22" fmla="*/ 0 f18 1"/>
                <a:gd name="f23" fmla="*/ 131419 f17 1"/>
                <a:gd name="f24" fmla="*/ 131419 f18 1"/>
                <a:gd name="f25" fmla="*/ 0 f17 1"/>
                <a:gd name="f26" fmla="*/ 1251633 f18 1"/>
                <a:gd name="f27" fmla="*/ 1383052 f18 1"/>
                <a:gd name="f28" fmla="*/ 1182770 f17 1"/>
                <a:gd name="f29" fmla="*/ 1314189 f17 1"/>
                <a:gd name="f30" fmla="*/ f19 1 f2"/>
                <a:gd name="f31" fmla="*/ f22 1 1383052"/>
                <a:gd name="f32" fmla="*/ f23 1 1314189"/>
                <a:gd name="f33" fmla="*/ f24 1 1383052"/>
                <a:gd name="f34" fmla="*/ f25 1 1314189"/>
                <a:gd name="f35" fmla="*/ f26 1 1383052"/>
                <a:gd name="f36" fmla="*/ f27 1 1383052"/>
                <a:gd name="f37" fmla="*/ f28 1 1314189"/>
                <a:gd name="f38" fmla="*/ f29 1 1314189"/>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131418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42BA97"/>
            </a:solidFill>
            <a:ln w="22229" cap="rnd">
              <a:solidFill>
                <a:srgbClr val="FFFFFF"/>
              </a:solidFill>
              <a:prstDash val="solid"/>
              <a:miter/>
            </a:ln>
          </p:spPr>
          <p:txBody>
            <a:bodyPr vert="horz" wrap="square" lIns="61347" tIns="55632" rIns="61347" bIns="55632"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The time signature or metre is 2/4.</a:t>
              </a:r>
              <a:endParaRPr lang="en-GB" sz="900" b="0" i="0" u="none" strike="noStrike" kern="1200" cap="none" spc="0" baseline="0">
                <a:solidFill>
                  <a:srgbClr val="FFFFFF"/>
                </a:solidFill>
                <a:uFillTx/>
                <a:latin typeface="Franklin Gothic Book"/>
              </a:endParaRPr>
            </a:p>
          </p:txBody>
        </p:sp>
        <p:sp>
          <p:nvSpPr>
            <p:cNvPr id="22" name="Freeform: Shape 21">
              <a:extLst>
                <a:ext uri="{FF2B5EF4-FFF2-40B4-BE49-F238E27FC236}">
                  <a16:creationId xmlns:a16="http://schemas.microsoft.com/office/drawing/2014/main" id="{04ECB097-7753-2981-18C5-9E1C75B56D7E}"/>
                </a:ext>
              </a:extLst>
            </p:cNvPr>
            <p:cNvSpPr/>
            <p:nvPr/>
          </p:nvSpPr>
          <p:spPr>
            <a:xfrm>
              <a:off x="9877778" y="2042156"/>
              <a:ext cx="1728819" cy="4358643"/>
            </a:xfrm>
            <a:custGeom>
              <a:avLst/>
              <a:gdLst>
                <a:gd name="f0" fmla="val 10800000"/>
                <a:gd name="f1" fmla="val 5400000"/>
                <a:gd name="f2" fmla="val 180"/>
                <a:gd name="f3" fmla="val w"/>
                <a:gd name="f4" fmla="val h"/>
                <a:gd name="f5" fmla="val 0"/>
                <a:gd name="f6" fmla="val 1728815"/>
                <a:gd name="f7" fmla="val 4358640"/>
                <a:gd name="f8" fmla="val 172882"/>
                <a:gd name="f9" fmla="val 77402"/>
                <a:gd name="f10" fmla="val 1555934"/>
                <a:gd name="f11" fmla="val 1651414"/>
                <a:gd name="f12" fmla="val 1728816"/>
                <a:gd name="f13" fmla="val 1510508"/>
                <a:gd name="f14" fmla="val 2848133"/>
                <a:gd name="f15" fmla="val 4185759"/>
                <a:gd name="f16" fmla="val 4281239"/>
                <a:gd name="f17" fmla="val 1651413"/>
                <a:gd name="f18" fmla="val 4358641"/>
                <a:gd name="f19" fmla="val 1555933"/>
                <a:gd name="f20" fmla="val 4281238"/>
                <a:gd name="f21" fmla="val 4185758"/>
                <a:gd name="f22" fmla="+- 0 0 -90"/>
                <a:gd name="f23" fmla="*/ f3 1 1728815"/>
                <a:gd name="f24" fmla="*/ f4 1 4358640"/>
                <a:gd name="f25" fmla="+- f7 0 f5"/>
                <a:gd name="f26" fmla="+- f6 0 f5"/>
                <a:gd name="f27" fmla="*/ f22 f0 1"/>
                <a:gd name="f28" fmla="*/ f26 1 1728815"/>
                <a:gd name="f29" fmla="*/ f25 1 4358640"/>
                <a:gd name="f30" fmla="*/ 0 f26 1"/>
                <a:gd name="f31" fmla="*/ 172882 f25 1"/>
                <a:gd name="f32" fmla="*/ 172882 f26 1"/>
                <a:gd name="f33" fmla="*/ 0 f25 1"/>
                <a:gd name="f34" fmla="*/ 1555934 f26 1"/>
                <a:gd name="f35" fmla="*/ 1728816 f26 1"/>
                <a:gd name="f36" fmla="*/ 1728815 f26 1"/>
                <a:gd name="f37" fmla="*/ 4185759 f25 1"/>
                <a:gd name="f38" fmla="*/ 1555933 f26 1"/>
                <a:gd name="f39" fmla="*/ 4358641 f25 1"/>
                <a:gd name="f40" fmla="*/ 4358640 f25 1"/>
                <a:gd name="f41" fmla="*/ 4185758 f25 1"/>
                <a:gd name="f42" fmla="*/ f27 1 f2"/>
                <a:gd name="f43" fmla="*/ f30 1 1728815"/>
                <a:gd name="f44" fmla="*/ f31 1 4358640"/>
                <a:gd name="f45" fmla="*/ f32 1 1728815"/>
                <a:gd name="f46" fmla="*/ f33 1 4358640"/>
                <a:gd name="f47" fmla="*/ f34 1 1728815"/>
                <a:gd name="f48" fmla="*/ f35 1 1728815"/>
                <a:gd name="f49" fmla="*/ f36 1 1728815"/>
                <a:gd name="f50" fmla="*/ f37 1 4358640"/>
                <a:gd name="f51" fmla="*/ f38 1 1728815"/>
                <a:gd name="f52" fmla="*/ f39 1 4358640"/>
                <a:gd name="f53" fmla="*/ f40 1 4358640"/>
                <a:gd name="f54" fmla="*/ f41 1 4358640"/>
                <a:gd name="f55" fmla="*/ f5 1 f28"/>
                <a:gd name="f56" fmla="*/ f6 1 f28"/>
                <a:gd name="f57" fmla="*/ f5 1 f29"/>
                <a:gd name="f58" fmla="*/ f7 1 f29"/>
                <a:gd name="f59" fmla="+- f42 0 f1"/>
                <a:gd name="f60" fmla="*/ f43 1 f28"/>
                <a:gd name="f61" fmla="*/ f44 1 f29"/>
                <a:gd name="f62" fmla="*/ f45 1 f28"/>
                <a:gd name="f63" fmla="*/ f46 1 f29"/>
                <a:gd name="f64" fmla="*/ f47 1 f28"/>
                <a:gd name="f65" fmla="*/ f48 1 f28"/>
                <a:gd name="f66" fmla="*/ f49 1 f28"/>
                <a:gd name="f67" fmla="*/ f50 1 f29"/>
                <a:gd name="f68" fmla="*/ f51 1 f28"/>
                <a:gd name="f69" fmla="*/ f52 1 f29"/>
                <a:gd name="f70" fmla="*/ f53 1 f29"/>
                <a:gd name="f71" fmla="*/ f54 1 f29"/>
                <a:gd name="f72" fmla="*/ f55 f23 1"/>
                <a:gd name="f73" fmla="*/ f56 f23 1"/>
                <a:gd name="f74" fmla="*/ f58 f24 1"/>
                <a:gd name="f75" fmla="*/ f57 f24 1"/>
                <a:gd name="f76" fmla="*/ f60 f23 1"/>
                <a:gd name="f77" fmla="*/ f61 f24 1"/>
                <a:gd name="f78" fmla="*/ f62 f23 1"/>
                <a:gd name="f79" fmla="*/ f63 f24 1"/>
                <a:gd name="f80" fmla="*/ f64 f23 1"/>
                <a:gd name="f81" fmla="*/ f65 f23 1"/>
                <a:gd name="f82" fmla="*/ f66 f23 1"/>
                <a:gd name="f83" fmla="*/ f67 f24 1"/>
                <a:gd name="f84" fmla="*/ f68 f23 1"/>
                <a:gd name="f85" fmla="*/ f69 f24 1"/>
                <a:gd name="f86" fmla="*/ f70 f24 1"/>
                <a:gd name="f87" fmla="*/ f71 f24 1"/>
              </a:gdLst>
              <a:ahLst/>
              <a:cxnLst>
                <a:cxn ang="3cd4">
                  <a:pos x="hc" y="t"/>
                </a:cxn>
                <a:cxn ang="0">
                  <a:pos x="r" y="vc"/>
                </a:cxn>
                <a:cxn ang="cd4">
                  <a:pos x="hc" y="b"/>
                </a:cxn>
                <a:cxn ang="cd2">
                  <a:pos x="l" y="vc"/>
                </a:cxn>
                <a:cxn ang="f59">
                  <a:pos x="f76" y="f77"/>
                </a:cxn>
                <a:cxn ang="f59">
                  <a:pos x="f78" y="f79"/>
                </a:cxn>
                <a:cxn ang="f59">
                  <a:pos x="f80" y="f79"/>
                </a:cxn>
                <a:cxn ang="f59">
                  <a:pos x="f81" y="f77"/>
                </a:cxn>
                <a:cxn ang="f59">
                  <a:pos x="f82" y="f83"/>
                </a:cxn>
                <a:cxn ang="f59">
                  <a:pos x="f84" y="f85"/>
                </a:cxn>
                <a:cxn ang="f59">
                  <a:pos x="f78" y="f86"/>
                </a:cxn>
                <a:cxn ang="f59">
                  <a:pos x="f76" y="f87"/>
                </a:cxn>
                <a:cxn ang="f59">
                  <a:pos x="f76" y="f77"/>
                </a:cxn>
              </a:cxnLst>
              <a:rect l="f72" t="f75" r="f73" b="f74"/>
              <a:pathLst>
                <a:path w="1728815" h="4358640">
                  <a:moveTo>
                    <a:pt x="f5" y="f8"/>
                  </a:moveTo>
                  <a:cubicBezTo>
                    <a:pt x="f5" y="f9"/>
                    <a:pt x="f9" y="f5"/>
                    <a:pt x="f8" y="f5"/>
                  </a:cubicBezTo>
                  <a:lnTo>
                    <a:pt x="f10" y="f5"/>
                  </a:lnTo>
                  <a:cubicBezTo>
                    <a:pt x="f11" y="f5"/>
                    <a:pt x="f12" y="f9"/>
                    <a:pt x="f12" y="f8"/>
                  </a:cubicBezTo>
                  <a:cubicBezTo>
                    <a:pt x="f12" y="f13"/>
                    <a:pt x="f6" y="f14"/>
                    <a:pt x="f6" y="f15"/>
                  </a:cubicBezTo>
                  <a:cubicBezTo>
                    <a:pt x="f6" y="f16"/>
                    <a:pt x="f17" y="f18"/>
                    <a:pt x="f19" y="f18"/>
                  </a:cubicBezTo>
                  <a:lnTo>
                    <a:pt x="f8" y="f7"/>
                  </a:lnTo>
                  <a:cubicBezTo>
                    <a:pt x="f9" y="f7"/>
                    <a:pt x="f5" y="f20"/>
                    <a:pt x="f5" y="f21"/>
                  </a:cubicBezTo>
                  <a:lnTo>
                    <a:pt x="f5" y="f8"/>
                  </a:lnTo>
                  <a:close/>
                </a:path>
              </a:pathLst>
            </a:custGeom>
            <a:solidFill>
              <a:srgbClr val="CDD9EA"/>
            </a:solidFill>
            <a:ln cap="flat">
              <a:noFill/>
              <a:prstDash val="solid"/>
            </a:ln>
          </p:spPr>
          <p:txBody>
            <a:bodyPr vert="horz" wrap="square" lIns="106683" tIns="106683" rIns="106683" bIns="3157724" anchor="ctr" anchorCtr="1" compatLnSpc="1">
              <a:noAutofit/>
            </a:bodyPr>
            <a:lstStyle/>
            <a:p>
              <a:pPr marL="0" marR="0" lvl="0" indent="0" algn="ctr" defTabSz="1244598" rtl="0" fontAlgn="auto" hangingPunct="1">
                <a:lnSpc>
                  <a:spcPct val="90000"/>
                </a:lnSpc>
                <a:spcBef>
                  <a:spcPts val="0"/>
                </a:spcBef>
                <a:spcAft>
                  <a:spcPts val="13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Franklin Gothic Book"/>
                </a:rPr>
                <a:t>Texture</a:t>
              </a:r>
              <a:endParaRPr lang="en-GB" sz="3200" b="0" i="0" u="none" strike="noStrike" kern="1200" cap="none" spc="0" baseline="0">
                <a:solidFill>
                  <a:srgbClr val="000000"/>
                </a:solidFill>
                <a:uFillTx/>
                <a:latin typeface="Franklin Gothic Book"/>
              </a:endParaRPr>
            </a:p>
          </p:txBody>
        </p:sp>
        <p:sp>
          <p:nvSpPr>
            <p:cNvPr id="23" name="Freeform: Shape 22">
              <a:extLst>
                <a:ext uri="{FF2B5EF4-FFF2-40B4-BE49-F238E27FC236}">
                  <a16:creationId xmlns:a16="http://schemas.microsoft.com/office/drawing/2014/main" id="{3972C31E-71D8-1775-B552-3E253C022E2F}"/>
                </a:ext>
              </a:extLst>
            </p:cNvPr>
            <p:cNvSpPr/>
            <p:nvPr/>
          </p:nvSpPr>
          <p:spPr>
            <a:xfrm>
              <a:off x="10050664" y="3351029"/>
              <a:ext cx="1383048" cy="1314184"/>
            </a:xfrm>
            <a:custGeom>
              <a:avLst/>
              <a:gdLst>
                <a:gd name="f0" fmla="val 10800000"/>
                <a:gd name="f1" fmla="val 5400000"/>
                <a:gd name="f2" fmla="val 180"/>
                <a:gd name="f3" fmla="val w"/>
                <a:gd name="f4" fmla="val h"/>
                <a:gd name="f5" fmla="val 0"/>
                <a:gd name="f6" fmla="val 1383052"/>
                <a:gd name="f7" fmla="val 1314189"/>
                <a:gd name="f8" fmla="val 131419"/>
                <a:gd name="f9" fmla="val 58838"/>
                <a:gd name="f10" fmla="val 1251633"/>
                <a:gd name="f11" fmla="val 1324214"/>
                <a:gd name="f12" fmla="val 1182770"/>
                <a:gd name="f13" fmla="val 1255351"/>
                <a:gd name="f14" fmla="+- 0 0 -90"/>
                <a:gd name="f15" fmla="*/ f3 1 1383052"/>
                <a:gd name="f16" fmla="*/ f4 1 1314189"/>
                <a:gd name="f17" fmla="+- f7 0 f5"/>
                <a:gd name="f18" fmla="+- f6 0 f5"/>
                <a:gd name="f19" fmla="*/ f14 f0 1"/>
                <a:gd name="f20" fmla="*/ f18 1 1383052"/>
                <a:gd name="f21" fmla="*/ f17 1 1314189"/>
                <a:gd name="f22" fmla="*/ 0 f18 1"/>
                <a:gd name="f23" fmla="*/ 131419 f17 1"/>
                <a:gd name="f24" fmla="*/ 131419 f18 1"/>
                <a:gd name="f25" fmla="*/ 0 f17 1"/>
                <a:gd name="f26" fmla="*/ 1251633 f18 1"/>
                <a:gd name="f27" fmla="*/ 1383052 f18 1"/>
                <a:gd name="f28" fmla="*/ 1182770 f17 1"/>
                <a:gd name="f29" fmla="*/ 1314189 f17 1"/>
                <a:gd name="f30" fmla="*/ f19 1 f2"/>
                <a:gd name="f31" fmla="*/ f22 1 1383052"/>
                <a:gd name="f32" fmla="*/ f23 1 1314189"/>
                <a:gd name="f33" fmla="*/ f24 1 1383052"/>
                <a:gd name="f34" fmla="*/ f25 1 1314189"/>
                <a:gd name="f35" fmla="*/ f26 1 1383052"/>
                <a:gd name="f36" fmla="*/ f27 1 1383052"/>
                <a:gd name="f37" fmla="*/ f28 1 1314189"/>
                <a:gd name="f38" fmla="*/ f29 1 1314189"/>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131418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E8853"/>
            </a:solidFill>
            <a:ln w="22229" cap="rnd">
              <a:solidFill>
                <a:srgbClr val="FFFFFF"/>
              </a:solidFill>
              <a:prstDash val="solid"/>
              <a:miter/>
            </a:ln>
          </p:spPr>
          <p:txBody>
            <a:bodyPr vert="horz" wrap="square" lIns="61347" tIns="55632" rIns="61347" bIns="55632"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Homophonic (melody and accompaniment). The flute and the cello are the main musical forces.</a:t>
              </a:r>
              <a:endParaRPr lang="en-GB" sz="900" b="0" i="0" u="none" strike="noStrike" kern="1200" cap="none" spc="0" baseline="0">
                <a:solidFill>
                  <a:srgbClr val="FFFFFF"/>
                </a:solidFill>
                <a:uFillTx/>
                <a:latin typeface="Franklin Gothic Book"/>
              </a:endParaRPr>
            </a:p>
          </p:txBody>
        </p:sp>
        <p:sp>
          <p:nvSpPr>
            <p:cNvPr id="24" name="Freeform: Shape 23">
              <a:extLst>
                <a:ext uri="{FF2B5EF4-FFF2-40B4-BE49-F238E27FC236}">
                  <a16:creationId xmlns:a16="http://schemas.microsoft.com/office/drawing/2014/main" id="{3C093987-EDA3-D957-096F-BD116C9D895C}"/>
                </a:ext>
              </a:extLst>
            </p:cNvPr>
            <p:cNvSpPr/>
            <p:nvPr/>
          </p:nvSpPr>
          <p:spPr>
            <a:xfrm>
              <a:off x="10050664" y="4867406"/>
              <a:ext cx="1383048" cy="1314184"/>
            </a:xfrm>
            <a:custGeom>
              <a:avLst/>
              <a:gdLst>
                <a:gd name="f0" fmla="val 10800000"/>
                <a:gd name="f1" fmla="val 5400000"/>
                <a:gd name="f2" fmla="val 180"/>
                <a:gd name="f3" fmla="val w"/>
                <a:gd name="f4" fmla="val h"/>
                <a:gd name="f5" fmla="val 0"/>
                <a:gd name="f6" fmla="val 1383052"/>
                <a:gd name="f7" fmla="val 1314189"/>
                <a:gd name="f8" fmla="val 131419"/>
                <a:gd name="f9" fmla="val 58838"/>
                <a:gd name="f10" fmla="val 1251633"/>
                <a:gd name="f11" fmla="val 1324214"/>
                <a:gd name="f12" fmla="val 1182770"/>
                <a:gd name="f13" fmla="val 1255351"/>
                <a:gd name="f14" fmla="+- 0 0 -90"/>
                <a:gd name="f15" fmla="*/ f3 1 1383052"/>
                <a:gd name="f16" fmla="*/ f4 1 1314189"/>
                <a:gd name="f17" fmla="+- f7 0 f5"/>
                <a:gd name="f18" fmla="+- f6 0 f5"/>
                <a:gd name="f19" fmla="*/ f14 f0 1"/>
                <a:gd name="f20" fmla="*/ f18 1 1383052"/>
                <a:gd name="f21" fmla="*/ f17 1 1314189"/>
                <a:gd name="f22" fmla="*/ 0 f18 1"/>
                <a:gd name="f23" fmla="*/ 131419 f17 1"/>
                <a:gd name="f24" fmla="*/ 131419 f18 1"/>
                <a:gd name="f25" fmla="*/ 0 f17 1"/>
                <a:gd name="f26" fmla="*/ 1251633 f18 1"/>
                <a:gd name="f27" fmla="*/ 1383052 f18 1"/>
                <a:gd name="f28" fmla="*/ 1182770 f17 1"/>
                <a:gd name="f29" fmla="*/ 1314189 f17 1"/>
                <a:gd name="f30" fmla="*/ f19 1 f2"/>
                <a:gd name="f31" fmla="*/ f22 1 1383052"/>
                <a:gd name="f32" fmla="*/ f23 1 1314189"/>
                <a:gd name="f33" fmla="*/ f24 1 1383052"/>
                <a:gd name="f34" fmla="*/ f25 1 1314189"/>
                <a:gd name="f35" fmla="*/ f26 1 1383052"/>
                <a:gd name="f36" fmla="*/ f27 1 1383052"/>
                <a:gd name="f37" fmla="*/ f28 1 1314189"/>
                <a:gd name="f38" fmla="*/ f29 1 1314189"/>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383052" h="131418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62A39F"/>
            </a:solidFill>
            <a:ln w="22229" cap="rnd">
              <a:solidFill>
                <a:srgbClr val="FFFFFF"/>
              </a:solidFill>
              <a:prstDash val="solid"/>
              <a:miter/>
            </a:ln>
          </p:spPr>
          <p:txBody>
            <a:bodyPr vert="horz" wrap="square" lIns="61347" tIns="55632" rIns="61347" bIns="55632" anchor="ctr" anchorCtr="1" compatLnSpc="1">
              <a:noAutofit/>
            </a:bodyPr>
            <a:lstStyle/>
            <a:p>
              <a:pPr marL="0" marR="0" lvl="0" indent="0" algn="ctr" defTabSz="400050" rtl="0" fontAlgn="auto" hangingPunct="1">
                <a:lnSpc>
                  <a:spcPct val="90000"/>
                </a:lnSpc>
                <a:spcBef>
                  <a:spcPts val="0"/>
                </a:spcBef>
                <a:spcAft>
                  <a:spcPts val="40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Franklin Gothic Book"/>
                </a:rPr>
                <a:t>The 1st violin enter on occasion whilst the 2nd violin and viola consolidate the harmony. </a:t>
              </a:r>
              <a:endParaRPr lang="en-GB" sz="900" b="0" i="0" u="none" strike="noStrike" kern="1200" cap="none" spc="0" baseline="0">
                <a:solidFill>
                  <a:srgbClr val="FFFFFF"/>
                </a:solidFill>
                <a:uFillTx/>
                <a:latin typeface="Franklin Gothic Book"/>
              </a:endParaRPr>
            </a:p>
          </p:txBody>
        </p:sp>
      </p:grpSp>
      <p:sp>
        <p:nvSpPr>
          <p:cNvPr id="25" name="Slide Number Placeholder 25">
            <a:extLst>
              <a:ext uri="{FF2B5EF4-FFF2-40B4-BE49-F238E27FC236}">
                <a16:creationId xmlns:a16="http://schemas.microsoft.com/office/drawing/2014/main" id="{B545D0DD-10B4-B177-3374-248EC8ADE782}"/>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8B084F-B0CC-4C46-9FE0-83D0A9C58600}" type="slidenum">
              <a:t>4</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3596-4BE3-F4D4-FE6E-51063D483D59}"/>
              </a:ext>
            </a:extLst>
          </p:cNvPr>
          <p:cNvSpPr txBox="1">
            <a:spLocks noGrp="1"/>
          </p:cNvSpPr>
          <p:nvPr>
            <p:ph type="title"/>
          </p:nvPr>
        </p:nvSpPr>
        <p:spPr>
          <a:xfrm>
            <a:off x="581192" y="674168"/>
            <a:ext cx="6309003" cy="1013804"/>
          </a:xfrm>
        </p:spPr>
        <p:txBody>
          <a:bodyPr anchor="ctr"/>
          <a:lstStyle/>
          <a:p>
            <a:pPr lvl="0"/>
            <a:r>
              <a:rPr lang="en-US">
                <a:solidFill>
                  <a:srgbClr val="335B74"/>
                </a:solidFill>
              </a:rPr>
              <a:t>J.S.Bach: BADINERIE Glossary</a:t>
            </a:r>
            <a:endParaRPr lang="en-GB">
              <a:solidFill>
                <a:srgbClr val="335B74"/>
              </a:solidFill>
            </a:endParaRPr>
          </a:p>
        </p:txBody>
      </p:sp>
      <p:sp>
        <p:nvSpPr>
          <p:cNvPr id="3" name="Content Placeholder 4">
            <a:extLst>
              <a:ext uri="{FF2B5EF4-FFF2-40B4-BE49-F238E27FC236}">
                <a16:creationId xmlns:a16="http://schemas.microsoft.com/office/drawing/2014/main" id="{E75459F4-7DE1-67F8-350B-A75C828DEBCB}"/>
              </a:ext>
            </a:extLst>
          </p:cNvPr>
          <p:cNvSpPr txBox="1">
            <a:spLocks noGrp="1"/>
          </p:cNvSpPr>
          <p:nvPr>
            <p:ph idx="1"/>
          </p:nvPr>
        </p:nvSpPr>
        <p:spPr>
          <a:xfrm>
            <a:off x="386077" y="1329875"/>
            <a:ext cx="7731754" cy="772155"/>
          </a:xfrm>
        </p:spPr>
        <p:txBody>
          <a:bodyPr/>
          <a:lstStyle/>
          <a:p>
            <a:pPr marL="0" lvl="0" indent="0">
              <a:buNone/>
            </a:pPr>
            <a:r>
              <a:rPr lang="en-GB"/>
              <a:t>Task: Find the meanings to the Keywords/Musical Terms in the Badinerie Overview.</a:t>
            </a:r>
          </a:p>
        </p:txBody>
      </p:sp>
      <p:pic>
        <p:nvPicPr>
          <p:cNvPr id="4" name="Picture 2">
            <a:extLst>
              <a:ext uri="{FF2B5EF4-FFF2-40B4-BE49-F238E27FC236}">
                <a16:creationId xmlns:a16="http://schemas.microsoft.com/office/drawing/2014/main" id="{F12BCF2C-A9E9-6DCE-8737-79CD49005C91}"/>
              </a:ext>
            </a:extLst>
          </p:cNvPr>
          <p:cNvPicPr>
            <a:picLocks noChangeAspect="1"/>
          </p:cNvPicPr>
          <p:nvPr/>
        </p:nvPicPr>
        <p:blipFill>
          <a:blip r:embed="rId2"/>
          <a:srcRect l="8264" r="14002"/>
          <a:stretch>
            <a:fillRect/>
          </a:stretch>
        </p:blipFill>
        <p:spPr>
          <a:xfrm>
            <a:off x="8709193" y="0"/>
            <a:ext cx="4165604" cy="6858000"/>
          </a:xfrm>
          <a:prstGeom prst="rect">
            <a:avLst/>
          </a:prstGeom>
          <a:noFill/>
          <a:ln cap="flat">
            <a:noFill/>
          </a:ln>
        </p:spPr>
      </p:pic>
      <p:graphicFrame>
        <p:nvGraphicFramePr>
          <p:cNvPr id="5" name="Table 6">
            <a:extLst>
              <a:ext uri="{FF2B5EF4-FFF2-40B4-BE49-F238E27FC236}">
                <a16:creationId xmlns:a16="http://schemas.microsoft.com/office/drawing/2014/main" id="{7C15C74E-E3DE-79E8-866D-6385AD839495}"/>
              </a:ext>
            </a:extLst>
          </p:cNvPr>
          <p:cNvGraphicFramePr>
            <a:graphicFrameLocks noGrp="1"/>
          </p:cNvGraphicFramePr>
          <p:nvPr/>
        </p:nvGraphicFramePr>
        <p:xfrm>
          <a:off x="294637" y="2265142"/>
          <a:ext cx="8128001" cy="4288097"/>
        </p:xfrm>
        <a:graphic>
          <a:graphicData uri="http://schemas.openxmlformats.org/drawingml/2006/table">
            <a:tbl>
              <a:tblPr firstRow="1" bandRow="1">
                <a:effectLst/>
                <a:tableStyleId>{5C22544A-7EE6-4342-B048-85BDC9FD1C3A}</a:tableStyleId>
              </a:tblPr>
              <a:tblGrid>
                <a:gridCol w="1981203">
                  <a:extLst>
                    <a:ext uri="{9D8B030D-6E8A-4147-A177-3AD203B41FA5}">
                      <a16:colId xmlns:a16="http://schemas.microsoft.com/office/drawing/2014/main" val="1763118195"/>
                    </a:ext>
                  </a:extLst>
                </a:gridCol>
                <a:gridCol w="6146797">
                  <a:extLst>
                    <a:ext uri="{9D8B030D-6E8A-4147-A177-3AD203B41FA5}">
                      <a16:colId xmlns:a16="http://schemas.microsoft.com/office/drawing/2014/main" val="1909466690"/>
                    </a:ext>
                  </a:extLst>
                </a:gridCol>
              </a:tblGrid>
              <a:tr h="389827">
                <a:tc>
                  <a:txBody>
                    <a:bodyPr/>
                    <a:lstStyle/>
                    <a:p>
                      <a:pPr lvl="0"/>
                      <a:r>
                        <a:rPr lang="en-GB"/>
                        <a:t>Musical Term</a:t>
                      </a:r>
                    </a:p>
                  </a:txBody>
                  <a:tcPr/>
                </a:tc>
                <a:tc>
                  <a:txBody>
                    <a:bodyPr/>
                    <a:lstStyle/>
                    <a:p>
                      <a:pPr lvl="0"/>
                      <a:r>
                        <a:rPr lang="en-GB"/>
                        <a:t>Meaning</a:t>
                      </a:r>
                    </a:p>
                  </a:txBody>
                  <a:tcPr/>
                </a:tc>
                <a:extLst>
                  <a:ext uri="{0D108BD9-81ED-4DB2-BD59-A6C34878D82A}">
                    <a16:rowId xmlns:a16="http://schemas.microsoft.com/office/drawing/2014/main" val="1167452868"/>
                  </a:ext>
                </a:extLst>
              </a:tr>
              <a:tr h="389827">
                <a:tc>
                  <a:txBody>
                    <a:bodyPr/>
                    <a:lstStyle/>
                    <a:p>
                      <a:pPr lvl="0"/>
                      <a:r>
                        <a:rPr lang="en-GB"/>
                        <a:t>Instrumentation</a:t>
                      </a:r>
                    </a:p>
                  </a:txBody>
                  <a:tcPr/>
                </a:tc>
                <a:tc>
                  <a:txBody>
                    <a:bodyPr/>
                    <a:lstStyle/>
                    <a:p>
                      <a:pPr lvl="0"/>
                      <a:endParaRPr lang="en-GB"/>
                    </a:p>
                  </a:txBody>
                  <a:tcPr/>
                </a:tc>
                <a:extLst>
                  <a:ext uri="{0D108BD9-81ED-4DB2-BD59-A6C34878D82A}">
                    <a16:rowId xmlns:a16="http://schemas.microsoft.com/office/drawing/2014/main" val="1577967612"/>
                  </a:ext>
                </a:extLst>
              </a:tr>
              <a:tr h="389827">
                <a:tc>
                  <a:txBody>
                    <a:bodyPr/>
                    <a:lstStyle/>
                    <a:p>
                      <a:pPr lvl="0"/>
                      <a:r>
                        <a:rPr lang="en-GB"/>
                        <a:t>Tempo</a:t>
                      </a:r>
                    </a:p>
                  </a:txBody>
                  <a:tcPr/>
                </a:tc>
                <a:tc>
                  <a:txBody>
                    <a:bodyPr/>
                    <a:lstStyle/>
                    <a:p>
                      <a:pPr lvl="0"/>
                      <a:endParaRPr lang="en-GB"/>
                    </a:p>
                  </a:txBody>
                  <a:tcPr/>
                </a:tc>
                <a:extLst>
                  <a:ext uri="{0D108BD9-81ED-4DB2-BD59-A6C34878D82A}">
                    <a16:rowId xmlns:a16="http://schemas.microsoft.com/office/drawing/2014/main" val="3033029289"/>
                  </a:ext>
                </a:extLst>
              </a:tr>
              <a:tr h="389827">
                <a:tc>
                  <a:txBody>
                    <a:bodyPr/>
                    <a:lstStyle/>
                    <a:p>
                      <a:pPr lvl="0"/>
                      <a:r>
                        <a:rPr lang="en-GB"/>
                        <a:t>Dynamics</a:t>
                      </a:r>
                    </a:p>
                  </a:txBody>
                  <a:tcPr/>
                </a:tc>
                <a:tc>
                  <a:txBody>
                    <a:bodyPr/>
                    <a:lstStyle/>
                    <a:p>
                      <a:pPr lvl="0"/>
                      <a:endParaRPr lang="en-GB"/>
                    </a:p>
                  </a:txBody>
                  <a:tcPr/>
                </a:tc>
                <a:extLst>
                  <a:ext uri="{0D108BD9-81ED-4DB2-BD59-A6C34878D82A}">
                    <a16:rowId xmlns:a16="http://schemas.microsoft.com/office/drawing/2014/main" val="445000944"/>
                  </a:ext>
                </a:extLst>
              </a:tr>
              <a:tr h="389827">
                <a:tc>
                  <a:txBody>
                    <a:bodyPr/>
                    <a:lstStyle/>
                    <a:p>
                      <a:pPr lvl="0"/>
                      <a:r>
                        <a:rPr lang="en-GB"/>
                        <a:t>Form/Structure</a:t>
                      </a:r>
                    </a:p>
                  </a:txBody>
                  <a:tcPr/>
                </a:tc>
                <a:tc>
                  <a:txBody>
                    <a:bodyPr/>
                    <a:lstStyle/>
                    <a:p>
                      <a:pPr lvl="0"/>
                      <a:endParaRPr lang="en-GB"/>
                    </a:p>
                  </a:txBody>
                  <a:tcPr/>
                </a:tc>
                <a:extLst>
                  <a:ext uri="{0D108BD9-81ED-4DB2-BD59-A6C34878D82A}">
                    <a16:rowId xmlns:a16="http://schemas.microsoft.com/office/drawing/2014/main" val="830257467"/>
                  </a:ext>
                </a:extLst>
              </a:tr>
              <a:tr h="389827">
                <a:tc>
                  <a:txBody>
                    <a:bodyPr/>
                    <a:lstStyle/>
                    <a:p>
                      <a:pPr lvl="0"/>
                      <a:r>
                        <a:rPr lang="en-GB"/>
                        <a:t>Tonality</a:t>
                      </a:r>
                    </a:p>
                  </a:txBody>
                  <a:tcPr/>
                </a:tc>
                <a:tc>
                  <a:txBody>
                    <a:bodyPr/>
                    <a:lstStyle/>
                    <a:p>
                      <a:pPr lvl="0"/>
                      <a:endParaRPr lang="en-GB"/>
                    </a:p>
                  </a:txBody>
                  <a:tcPr/>
                </a:tc>
                <a:extLst>
                  <a:ext uri="{0D108BD9-81ED-4DB2-BD59-A6C34878D82A}">
                    <a16:rowId xmlns:a16="http://schemas.microsoft.com/office/drawing/2014/main" val="3735100263"/>
                  </a:ext>
                </a:extLst>
              </a:tr>
              <a:tr h="389827">
                <a:tc>
                  <a:txBody>
                    <a:bodyPr/>
                    <a:lstStyle/>
                    <a:p>
                      <a:pPr lvl="0"/>
                      <a:r>
                        <a:rPr lang="en-GB"/>
                        <a:t>Harmony</a:t>
                      </a:r>
                    </a:p>
                  </a:txBody>
                  <a:tcPr/>
                </a:tc>
                <a:tc>
                  <a:txBody>
                    <a:bodyPr/>
                    <a:lstStyle/>
                    <a:p>
                      <a:pPr lvl="0"/>
                      <a:endParaRPr lang="en-GB"/>
                    </a:p>
                  </a:txBody>
                  <a:tcPr/>
                </a:tc>
                <a:extLst>
                  <a:ext uri="{0D108BD9-81ED-4DB2-BD59-A6C34878D82A}">
                    <a16:rowId xmlns:a16="http://schemas.microsoft.com/office/drawing/2014/main" val="4202978125"/>
                  </a:ext>
                </a:extLst>
              </a:tr>
              <a:tr h="389827">
                <a:tc>
                  <a:txBody>
                    <a:bodyPr/>
                    <a:lstStyle/>
                    <a:p>
                      <a:pPr lvl="0"/>
                      <a:r>
                        <a:rPr lang="en-GB"/>
                        <a:t>Melody</a:t>
                      </a:r>
                    </a:p>
                  </a:txBody>
                  <a:tcPr/>
                </a:tc>
                <a:tc>
                  <a:txBody>
                    <a:bodyPr/>
                    <a:lstStyle/>
                    <a:p>
                      <a:pPr lvl="0"/>
                      <a:endParaRPr lang="en-GB"/>
                    </a:p>
                  </a:txBody>
                  <a:tcPr/>
                </a:tc>
                <a:extLst>
                  <a:ext uri="{0D108BD9-81ED-4DB2-BD59-A6C34878D82A}">
                    <a16:rowId xmlns:a16="http://schemas.microsoft.com/office/drawing/2014/main" val="3731265999"/>
                  </a:ext>
                </a:extLst>
              </a:tr>
              <a:tr h="389827">
                <a:tc>
                  <a:txBody>
                    <a:bodyPr/>
                    <a:lstStyle/>
                    <a:p>
                      <a:pPr lvl="0"/>
                      <a:r>
                        <a:rPr lang="en-GB"/>
                        <a:t>Metre</a:t>
                      </a:r>
                    </a:p>
                  </a:txBody>
                  <a:tcPr/>
                </a:tc>
                <a:tc>
                  <a:txBody>
                    <a:bodyPr/>
                    <a:lstStyle/>
                    <a:p>
                      <a:pPr lvl="0"/>
                      <a:endParaRPr lang="en-GB"/>
                    </a:p>
                  </a:txBody>
                  <a:tcPr/>
                </a:tc>
                <a:extLst>
                  <a:ext uri="{0D108BD9-81ED-4DB2-BD59-A6C34878D82A}">
                    <a16:rowId xmlns:a16="http://schemas.microsoft.com/office/drawing/2014/main" val="1410704247"/>
                  </a:ext>
                </a:extLst>
              </a:tr>
              <a:tr h="389827">
                <a:tc>
                  <a:txBody>
                    <a:bodyPr/>
                    <a:lstStyle/>
                    <a:p>
                      <a:pPr lvl="0"/>
                      <a:r>
                        <a:rPr lang="en-GB"/>
                        <a:t>Texture</a:t>
                      </a:r>
                    </a:p>
                  </a:txBody>
                  <a:tcPr/>
                </a:tc>
                <a:tc>
                  <a:txBody>
                    <a:bodyPr/>
                    <a:lstStyle/>
                    <a:p>
                      <a:pPr lvl="0"/>
                      <a:endParaRPr lang="en-GB"/>
                    </a:p>
                  </a:txBody>
                  <a:tcPr/>
                </a:tc>
                <a:extLst>
                  <a:ext uri="{0D108BD9-81ED-4DB2-BD59-A6C34878D82A}">
                    <a16:rowId xmlns:a16="http://schemas.microsoft.com/office/drawing/2014/main" val="2503895356"/>
                  </a:ext>
                </a:extLst>
              </a:tr>
              <a:tr h="389827">
                <a:tc>
                  <a:txBody>
                    <a:bodyPr/>
                    <a:lstStyle/>
                    <a:p>
                      <a:pPr lvl="0"/>
                      <a:r>
                        <a:rPr lang="en-GB"/>
                        <a:t>Dominant</a:t>
                      </a:r>
                    </a:p>
                  </a:txBody>
                  <a:tcPr/>
                </a:tc>
                <a:tc>
                  <a:txBody>
                    <a:bodyPr/>
                    <a:lstStyle/>
                    <a:p>
                      <a:pPr lvl="0"/>
                      <a:endParaRPr lang="en-GB"/>
                    </a:p>
                  </a:txBody>
                  <a:tcPr/>
                </a:tc>
                <a:extLst>
                  <a:ext uri="{0D108BD9-81ED-4DB2-BD59-A6C34878D82A}">
                    <a16:rowId xmlns:a16="http://schemas.microsoft.com/office/drawing/2014/main" val="3961259689"/>
                  </a:ext>
                </a:extLst>
              </a:tr>
            </a:tbl>
          </a:graphicData>
        </a:graphic>
      </p:graphicFrame>
      <p:sp>
        <p:nvSpPr>
          <p:cNvPr id="6" name="Slide Number Placeholder 6">
            <a:extLst>
              <a:ext uri="{FF2B5EF4-FFF2-40B4-BE49-F238E27FC236}">
                <a16:creationId xmlns:a16="http://schemas.microsoft.com/office/drawing/2014/main" id="{2076903F-8194-6B8B-9437-5A9F76EAB79A}"/>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0361043-3D7B-4E72-B75F-DDB9D4B6BD0F}" type="slidenum">
              <a:t>5</a:t>
            </a:fld>
            <a:endParaRPr lang="en-US" sz="900" b="0" i="0" u="none" strike="noStrike" kern="1200" cap="none" spc="0" baseline="0">
              <a:solidFill>
                <a:srgbClr val="FFFFFF"/>
              </a:solidFill>
              <a:effectLst>
                <a:outerShdw dist="38096" dir="2700000">
                  <a:srgbClr val="000000"/>
                </a:outerShdw>
              </a:effectLst>
              <a:uFillTx/>
              <a:latin typeface="Franklin Gothic Boo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9B0FD-A5B2-4F53-FD82-06394492A349}"/>
              </a:ext>
            </a:extLst>
          </p:cNvPr>
          <p:cNvSpPr txBox="1">
            <a:spLocks noGrp="1"/>
          </p:cNvSpPr>
          <p:nvPr>
            <p:ph type="title"/>
          </p:nvPr>
        </p:nvSpPr>
        <p:spPr>
          <a:xfrm>
            <a:off x="581192" y="589751"/>
            <a:ext cx="11029611" cy="1188720"/>
          </a:xfrm>
        </p:spPr>
        <p:txBody>
          <a:bodyPr anchor="ctr"/>
          <a:lstStyle/>
          <a:p>
            <a:pPr lvl="0"/>
            <a:r>
              <a:rPr lang="en-US">
                <a:solidFill>
                  <a:srgbClr val="335B74"/>
                </a:solidFill>
              </a:rPr>
              <a:t>J.S.Bach: BADINERIE Glossary</a:t>
            </a:r>
            <a:endParaRPr lang="en-GB"/>
          </a:p>
        </p:txBody>
      </p:sp>
      <p:sp>
        <p:nvSpPr>
          <p:cNvPr id="3" name="Content Placeholder 2">
            <a:extLst>
              <a:ext uri="{FF2B5EF4-FFF2-40B4-BE49-F238E27FC236}">
                <a16:creationId xmlns:a16="http://schemas.microsoft.com/office/drawing/2014/main" id="{F2154CDC-D0B1-8757-D8F3-B803FC55D5AB}"/>
              </a:ext>
            </a:extLst>
          </p:cNvPr>
          <p:cNvSpPr txBox="1">
            <a:spLocks noGrp="1"/>
          </p:cNvSpPr>
          <p:nvPr>
            <p:ph idx="1"/>
          </p:nvPr>
        </p:nvSpPr>
        <p:spPr/>
        <p:txBody>
          <a:bodyPr/>
          <a:lstStyle/>
          <a:p>
            <a:endParaRPr lang="en-GB"/>
          </a:p>
        </p:txBody>
      </p:sp>
      <p:graphicFrame>
        <p:nvGraphicFramePr>
          <p:cNvPr id="4" name="Table 6">
            <a:extLst>
              <a:ext uri="{FF2B5EF4-FFF2-40B4-BE49-F238E27FC236}">
                <a16:creationId xmlns:a16="http://schemas.microsoft.com/office/drawing/2014/main" id="{5B8DA3CA-B080-A3CE-C41D-962E72EBA5BB}"/>
              </a:ext>
            </a:extLst>
          </p:cNvPr>
          <p:cNvGraphicFramePr>
            <a:graphicFrameLocks noGrp="1"/>
          </p:cNvGraphicFramePr>
          <p:nvPr/>
        </p:nvGraphicFramePr>
        <p:xfrm>
          <a:off x="288420" y="1596450"/>
          <a:ext cx="5664515" cy="4621441"/>
        </p:xfrm>
        <a:graphic>
          <a:graphicData uri="http://schemas.openxmlformats.org/drawingml/2006/table">
            <a:tbl>
              <a:tblPr firstRow="1" bandRow="1">
                <a:effectLst/>
                <a:tableStyleId>{5C22544A-7EE6-4342-B048-85BDC9FD1C3A}</a:tableStyleId>
              </a:tblPr>
              <a:tblGrid>
                <a:gridCol w="1969590">
                  <a:extLst>
                    <a:ext uri="{9D8B030D-6E8A-4147-A177-3AD203B41FA5}">
                      <a16:colId xmlns:a16="http://schemas.microsoft.com/office/drawing/2014/main" val="4090952852"/>
                    </a:ext>
                  </a:extLst>
                </a:gridCol>
                <a:gridCol w="3694925">
                  <a:extLst>
                    <a:ext uri="{9D8B030D-6E8A-4147-A177-3AD203B41FA5}">
                      <a16:colId xmlns:a16="http://schemas.microsoft.com/office/drawing/2014/main" val="2685998282"/>
                    </a:ext>
                  </a:extLst>
                </a:gridCol>
              </a:tblGrid>
              <a:tr h="620091">
                <a:tc>
                  <a:txBody>
                    <a:bodyPr/>
                    <a:lstStyle/>
                    <a:p>
                      <a:pPr lvl="0"/>
                      <a:r>
                        <a:rPr lang="en-GB"/>
                        <a:t>Musical Term</a:t>
                      </a:r>
                    </a:p>
                  </a:txBody>
                  <a:tcPr/>
                </a:tc>
                <a:tc>
                  <a:txBody>
                    <a:bodyPr/>
                    <a:lstStyle/>
                    <a:p>
                      <a:pPr lvl="0"/>
                      <a:r>
                        <a:rPr lang="en-GB"/>
                        <a:t>Meaning</a:t>
                      </a:r>
                    </a:p>
                  </a:txBody>
                  <a:tcPr/>
                </a:tc>
                <a:extLst>
                  <a:ext uri="{0D108BD9-81ED-4DB2-BD59-A6C34878D82A}">
                    <a16:rowId xmlns:a16="http://schemas.microsoft.com/office/drawing/2014/main" val="4258414952"/>
                  </a:ext>
                </a:extLst>
              </a:tr>
              <a:tr h="386699">
                <a:tc>
                  <a:txBody>
                    <a:bodyPr/>
                    <a:lstStyle/>
                    <a:p>
                      <a:pPr lvl="0"/>
                      <a:r>
                        <a:rPr lang="en-GB"/>
                        <a:t>Allegro</a:t>
                      </a:r>
                    </a:p>
                  </a:txBody>
                  <a:tcPr/>
                </a:tc>
                <a:tc>
                  <a:txBody>
                    <a:bodyPr/>
                    <a:lstStyle/>
                    <a:p>
                      <a:pPr lvl="0"/>
                      <a:endParaRPr lang="en-GB"/>
                    </a:p>
                  </a:txBody>
                  <a:tcPr/>
                </a:tc>
                <a:extLst>
                  <a:ext uri="{0D108BD9-81ED-4DB2-BD59-A6C34878D82A}">
                    <a16:rowId xmlns:a16="http://schemas.microsoft.com/office/drawing/2014/main" val="2386096004"/>
                  </a:ext>
                </a:extLst>
              </a:tr>
              <a:tr h="397169">
                <a:tc>
                  <a:txBody>
                    <a:bodyPr/>
                    <a:lstStyle/>
                    <a:p>
                      <a:pPr lvl="0"/>
                      <a:r>
                        <a:rPr lang="en-GB"/>
                        <a:t>Terraced Dynamics</a:t>
                      </a:r>
                    </a:p>
                  </a:txBody>
                  <a:tcPr/>
                </a:tc>
                <a:tc>
                  <a:txBody>
                    <a:bodyPr/>
                    <a:lstStyle/>
                    <a:p>
                      <a:pPr lvl="0"/>
                      <a:endParaRPr lang="en-GB"/>
                    </a:p>
                  </a:txBody>
                  <a:tcPr/>
                </a:tc>
                <a:extLst>
                  <a:ext uri="{0D108BD9-81ED-4DB2-BD59-A6C34878D82A}">
                    <a16:rowId xmlns:a16="http://schemas.microsoft.com/office/drawing/2014/main" val="699948683"/>
                  </a:ext>
                </a:extLst>
              </a:tr>
              <a:tr h="397169">
                <a:tc>
                  <a:txBody>
                    <a:bodyPr/>
                    <a:lstStyle/>
                    <a:p>
                      <a:pPr lvl="0"/>
                      <a:r>
                        <a:rPr lang="en-GB"/>
                        <a:t>Binary</a:t>
                      </a:r>
                    </a:p>
                  </a:txBody>
                  <a:tcPr/>
                </a:tc>
                <a:tc>
                  <a:txBody>
                    <a:bodyPr/>
                    <a:lstStyle/>
                    <a:p>
                      <a:pPr lvl="0"/>
                      <a:endParaRPr lang="en-GB"/>
                    </a:p>
                  </a:txBody>
                  <a:tcPr/>
                </a:tc>
                <a:extLst>
                  <a:ext uri="{0D108BD9-81ED-4DB2-BD59-A6C34878D82A}">
                    <a16:rowId xmlns:a16="http://schemas.microsoft.com/office/drawing/2014/main" val="3924649395"/>
                  </a:ext>
                </a:extLst>
              </a:tr>
              <a:tr h="437302">
                <a:tc>
                  <a:txBody>
                    <a:bodyPr/>
                    <a:lstStyle/>
                    <a:p>
                      <a:pPr lvl="0"/>
                      <a:r>
                        <a:rPr lang="en-GB"/>
                        <a:t>Movement</a:t>
                      </a:r>
                    </a:p>
                  </a:txBody>
                  <a:tcPr/>
                </a:tc>
                <a:tc>
                  <a:txBody>
                    <a:bodyPr/>
                    <a:lstStyle/>
                    <a:p>
                      <a:pPr lvl="0"/>
                      <a:endParaRPr lang="en-GB"/>
                    </a:p>
                  </a:txBody>
                  <a:tcPr/>
                </a:tc>
                <a:extLst>
                  <a:ext uri="{0D108BD9-81ED-4DB2-BD59-A6C34878D82A}">
                    <a16:rowId xmlns:a16="http://schemas.microsoft.com/office/drawing/2014/main" val="3701628154"/>
                  </a:ext>
                </a:extLst>
              </a:tr>
              <a:tr h="397169">
                <a:tc>
                  <a:txBody>
                    <a:bodyPr/>
                    <a:lstStyle/>
                    <a:p>
                      <a:pPr lvl="0"/>
                      <a:r>
                        <a:rPr lang="en-GB"/>
                        <a:t>Major</a:t>
                      </a:r>
                    </a:p>
                  </a:txBody>
                  <a:tcPr/>
                </a:tc>
                <a:tc>
                  <a:txBody>
                    <a:bodyPr/>
                    <a:lstStyle/>
                    <a:p>
                      <a:pPr lvl="0"/>
                      <a:endParaRPr lang="en-GB"/>
                    </a:p>
                  </a:txBody>
                  <a:tcPr/>
                </a:tc>
                <a:extLst>
                  <a:ext uri="{0D108BD9-81ED-4DB2-BD59-A6C34878D82A}">
                    <a16:rowId xmlns:a16="http://schemas.microsoft.com/office/drawing/2014/main" val="956051818"/>
                  </a:ext>
                </a:extLst>
              </a:tr>
              <a:tr h="397169">
                <a:tc>
                  <a:txBody>
                    <a:bodyPr/>
                    <a:lstStyle/>
                    <a:p>
                      <a:pPr lvl="0"/>
                      <a:r>
                        <a:rPr lang="en-GB"/>
                        <a:t>Minor</a:t>
                      </a:r>
                    </a:p>
                  </a:txBody>
                  <a:tcPr/>
                </a:tc>
                <a:tc>
                  <a:txBody>
                    <a:bodyPr/>
                    <a:lstStyle/>
                    <a:p>
                      <a:pPr lvl="0"/>
                      <a:endParaRPr lang="en-GB"/>
                    </a:p>
                  </a:txBody>
                  <a:tcPr/>
                </a:tc>
                <a:extLst>
                  <a:ext uri="{0D108BD9-81ED-4DB2-BD59-A6C34878D82A}">
                    <a16:rowId xmlns:a16="http://schemas.microsoft.com/office/drawing/2014/main" val="1755447384"/>
                  </a:ext>
                </a:extLst>
              </a:tr>
              <a:tr h="397169">
                <a:tc>
                  <a:txBody>
                    <a:bodyPr/>
                    <a:lstStyle/>
                    <a:p>
                      <a:pPr lvl="0"/>
                      <a:r>
                        <a:rPr lang="en-GB"/>
                        <a:t>Motif</a:t>
                      </a:r>
                    </a:p>
                  </a:txBody>
                  <a:tcPr/>
                </a:tc>
                <a:tc>
                  <a:txBody>
                    <a:bodyPr/>
                    <a:lstStyle/>
                    <a:p>
                      <a:pPr lvl="0"/>
                      <a:endParaRPr lang="en-GB"/>
                    </a:p>
                  </a:txBody>
                  <a:tcPr/>
                </a:tc>
                <a:extLst>
                  <a:ext uri="{0D108BD9-81ED-4DB2-BD59-A6C34878D82A}">
                    <a16:rowId xmlns:a16="http://schemas.microsoft.com/office/drawing/2014/main" val="2396507903"/>
                  </a:ext>
                </a:extLst>
              </a:tr>
              <a:tr h="397169">
                <a:tc>
                  <a:txBody>
                    <a:bodyPr/>
                    <a:lstStyle/>
                    <a:p>
                      <a:pPr lvl="0"/>
                      <a:r>
                        <a:rPr lang="en-GB"/>
                        <a:t>Inversion</a:t>
                      </a:r>
                    </a:p>
                  </a:txBody>
                  <a:tcPr/>
                </a:tc>
                <a:tc>
                  <a:txBody>
                    <a:bodyPr/>
                    <a:lstStyle/>
                    <a:p>
                      <a:pPr lvl="0"/>
                      <a:endParaRPr lang="en-GB"/>
                    </a:p>
                  </a:txBody>
                  <a:tcPr/>
                </a:tc>
                <a:extLst>
                  <a:ext uri="{0D108BD9-81ED-4DB2-BD59-A6C34878D82A}">
                    <a16:rowId xmlns:a16="http://schemas.microsoft.com/office/drawing/2014/main" val="4143002877"/>
                  </a:ext>
                </a:extLst>
              </a:tr>
              <a:tr h="397169">
                <a:tc>
                  <a:txBody>
                    <a:bodyPr/>
                    <a:lstStyle/>
                    <a:p>
                      <a:pPr lvl="0"/>
                      <a:r>
                        <a:rPr lang="en-GB"/>
                        <a:t>Neapolitan chord</a:t>
                      </a:r>
                    </a:p>
                  </a:txBody>
                  <a:tcPr/>
                </a:tc>
                <a:tc>
                  <a:txBody>
                    <a:bodyPr/>
                    <a:lstStyle/>
                    <a:p>
                      <a:pPr lvl="0"/>
                      <a:endParaRPr lang="en-GB"/>
                    </a:p>
                  </a:txBody>
                  <a:tcPr/>
                </a:tc>
                <a:extLst>
                  <a:ext uri="{0D108BD9-81ED-4DB2-BD59-A6C34878D82A}">
                    <a16:rowId xmlns:a16="http://schemas.microsoft.com/office/drawing/2014/main" val="1006054094"/>
                  </a:ext>
                </a:extLst>
              </a:tr>
              <a:tr h="397169">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3982048531"/>
                  </a:ext>
                </a:extLst>
              </a:tr>
            </a:tbl>
          </a:graphicData>
        </a:graphic>
      </p:graphicFrame>
      <p:graphicFrame>
        <p:nvGraphicFramePr>
          <p:cNvPr id="5" name="Table 6">
            <a:extLst>
              <a:ext uri="{FF2B5EF4-FFF2-40B4-BE49-F238E27FC236}">
                <a16:creationId xmlns:a16="http://schemas.microsoft.com/office/drawing/2014/main" id="{E47C2504-EB2D-9D94-8063-D5950730CE7A}"/>
              </a:ext>
            </a:extLst>
          </p:cNvPr>
          <p:cNvGraphicFramePr>
            <a:graphicFrameLocks noGrp="1"/>
          </p:cNvGraphicFramePr>
          <p:nvPr/>
        </p:nvGraphicFramePr>
        <p:xfrm>
          <a:off x="6095993" y="1596450"/>
          <a:ext cx="5697891" cy="4621441"/>
        </p:xfrm>
        <a:graphic>
          <a:graphicData uri="http://schemas.openxmlformats.org/drawingml/2006/table">
            <a:tbl>
              <a:tblPr firstRow="1" bandRow="1">
                <a:effectLst/>
                <a:tableStyleId>{5C22544A-7EE6-4342-B048-85BDC9FD1C3A}</a:tableStyleId>
              </a:tblPr>
              <a:tblGrid>
                <a:gridCol w="1969590">
                  <a:extLst>
                    <a:ext uri="{9D8B030D-6E8A-4147-A177-3AD203B41FA5}">
                      <a16:colId xmlns:a16="http://schemas.microsoft.com/office/drawing/2014/main" val="353035909"/>
                    </a:ext>
                  </a:extLst>
                </a:gridCol>
                <a:gridCol w="3728301">
                  <a:extLst>
                    <a:ext uri="{9D8B030D-6E8A-4147-A177-3AD203B41FA5}">
                      <a16:colId xmlns:a16="http://schemas.microsoft.com/office/drawing/2014/main" val="1294440337"/>
                    </a:ext>
                  </a:extLst>
                </a:gridCol>
              </a:tblGrid>
              <a:tr h="620091">
                <a:tc>
                  <a:txBody>
                    <a:bodyPr/>
                    <a:lstStyle/>
                    <a:p>
                      <a:pPr lvl="0"/>
                      <a:r>
                        <a:rPr lang="en-GB"/>
                        <a:t>Musical Term</a:t>
                      </a:r>
                    </a:p>
                  </a:txBody>
                  <a:tcPr/>
                </a:tc>
                <a:tc>
                  <a:txBody>
                    <a:bodyPr/>
                    <a:lstStyle/>
                    <a:p>
                      <a:pPr lvl="0"/>
                      <a:r>
                        <a:rPr lang="en-GB"/>
                        <a:t>Meaning</a:t>
                      </a:r>
                    </a:p>
                  </a:txBody>
                  <a:tcPr/>
                </a:tc>
                <a:extLst>
                  <a:ext uri="{0D108BD9-81ED-4DB2-BD59-A6C34878D82A}">
                    <a16:rowId xmlns:a16="http://schemas.microsoft.com/office/drawing/2014/main" val="968682262"/>
                  </a:ext>
                </a:extLst>
              </a:tr>
              <a:tr h="386699">
                <a:tc>
                  <a:txBody>
                    <a:bodyPr/>
                    <a:lstStyle/>
                    <a:p>
                      <a:pPr lvl="0"/>
                      <a:r>
                        <a:rPr lang="en-GB"/>
                        <a:t>Ornaments</a:t>
                      </a:r>
                    </a:p>
                  </a:txBody>
                  <a:tcPr/>
                </a:tc>
                <a:tc>
                  <a:txBody>
                    <a:bodyPr/>
                    <a:lstStyle/>
                    <a:p>
                      <a:pPr lvl="0"/>
                      <a:endParaRPr lang="en-GB"/>
                    </a:p>
                  </a:txBody>
                  <a:tcPr/>
                </a:tc>
                <a:extLst>
                  <a:ext uri="{0D108BD9-81ED-4DB2-BD59-A6C34878D82A}">
                    <a16:rowId xmlns:a16="http://schemas.microsoft.com/office/drawing/2014/main" val="2832949237"/>
                  </a:ext>
                </a:extLst>
              </a:tr>
              <a:tr h="397169">
                <a:tc>
                  <a:txBody>
                    <a:bodyPr/>
                    <a:lstStyle/>
                    <a:p>
                      <a:pPr lvl="0"/>
                      <a:r>
                        <a:rPr lang="en-GB"/>
                        <a:t>Trills</a:t>
                      </a:r>
                    </a:p>
                  </a:txBody>
                  <a:tcPr/>
                </a:tc>
                <a:tc>
                  <a:txBody>
                    <a:bodyPr/>
                    <a:lstStyle/>
                    <a:p>
                      <a:pPr lvl="0"/>
                      <a:endParaRPr lang="en-GB"/>
                    </a:p>
                  </a:txBody>
                  <a:tcPr/>
                </a:tc>
                <a:extLst>
                  <a:ext uri="{0D108BD9-81ED-4DB2-BD59-A6C34878D82A}">
                    <a16:rowId xmlns:a16="http://schemas.microsoft.com/office/drawing/2014/main" val="2447360843"/>
                  </a:ext>
                </a:extLst>
              </a:tr>
              <a:tr h="397169">
                <a:tc>
                  <a:txBody>
                    <a:bodyPr/>
                    <a:lstStyle/>
                    <a:p>
                      <a:pPr lvl="0"/>
                      <a:r>
                        <a:rPr lang="en-GB"/>
                        <a:t>Appoggiatura</a:t>
                      </a:r>
                    </a:p>
                  </a:txBody>
                  <a:tcPr/>
                </a:tc>
                <a:tc>
                  <a:txBody>
                    <a:bodyPr/>
                    <a:lstStyle/>
                    <a:p>
                      <a:pPr lvl="0"/>
                      <a:endParaRPr lang="en-GB"/>
                    </a:p>
                  </a:txBody>
                  <a:tcPr/>
                </a:tc>
                <a:extLst>
                  <a:ext uri="{0D108BD9-81ED-4DB2-BD59-A6C34878D82A}">
                    <a16:rowId xmlns:a16="http://schemas.microsoft.com/office/drawing/2014/main" val="3123319932"/>
                  </a:ext>
                </a:extLst>
              </a:tr>
              <a:tr h="437302">
                <a:tc>
                  <a:txBody>
                    <a:bodyPr/>
                    <a:lstStyle/>
                    <a:p>
                      <a:pPr lvl="0"/>
                      <a:r>
                        <a:rPr lang="en-GB"/>
                        <a:t>Sequence</a:t>
                      </a:r>
                    </a:p>
                  </a:txBody>
                  <a:tcPr/>
                </a:tc>
                <a:tc>
                  <a:txBody>
                    <a:bodyPr/>
                    <a:lstStyle/>
                    <a:p>
                      <a:pPr lvl="0"/>
                      <a:endParaRPr lang="en-GB"/>
                    </a:p>
                  </a:txBody>
                  <a:tcPr/>
                </a:tc>
                <a:extLst>
                  <a:ext uri="{0D108BD9-81ED-4DB2-BD59-A6C34878D82A}">
                    <a16:rowId xmlns:a16="http://schemas.microsoft.com/office/drawing/2014/main" val="3912017220"/>
                  </a:ext>
                </a:extLst>
              </a:tr>
              <a:tr h="397169">
                <a:tc>
                  <a:txBody>
                    <a:bodyPr/>
                    <a:lstStyle/>
                    <a:p>
                      <a:pPr lvl="0"/>
                      <a:r>
                        <a:rPr lang="en-GB"/>
                        <a:t>Ostinato</a:t>
                      </a:r>
                    </a:p>
                  </a:txBody>
                  <a:tcPr/>
                </a:tc>
                <a:tc>
                  <a:txBody>
                    <a:bodyPr/>
                    <a:lstStyle/>
                    <a:p>
                      <a:pPr lvl="0"/>
                      <a:endParaRPr lang="en-GB"/>
                    </a:p>
                  </a:txBody>
                  <a:tcPr/>
                </a:tc>
                <a:extLst>
                  <a:ext uri="{0D108BD9-81ED-4DB2-BD59-A6C34878D82A}">
                    <a16:rowId xmlns:a16="http://schemas.microsoft.com/office/drawing/2014/main" val="402098292"/>
                  </a:ext>
                </a:extLst>
              </a:tr>
              <a:tr h="397169">
                <a:tc>
                  <a:txBody>
                    <a:bodyPr/>
                    <a:lstStyle/>
                    <a:p>
                      <a:pPr lvl="0"/>
                      <a:r>
                        <a:rPr lang="en-GB"/>
                        <a:t>Sequence</a:t>
                      </a:r>
                    </a:p>
                  </a:txBody>
                  <a:tcPr/>
                </a:tc>
                <a:tc>
                  <a:txBody>
                    <a:bodyPr/>
                    <a:lstStyle/>
                    <a:p>
                      <a:pPr lvl="0"/>
                      <a:endParaRPr lang="en-GB"/>
                    </a:p>
                  </a:txBody>
                  <a:tcPr/>
                </a:tc>
                <a:extLst>
                  <a:ext uri="{0D108BD9-81ED-4DB2-BD59-A6C34878D82A}">
                    <a16:rowId xmlns:a16="http://schemas.microsoft.com/office/drawing/2014/main" val="2202501713"/>
                  </a:ext>
                </a:extLst>
              </a:tr>
              <a:tr h="397169">
                <a:tc>
                  <a:txBody>
                    <a:bodyPr/>
                    <a:lstStyle/>
                    <a:p>
                      <a:pPr lvl="0"/>
                      <a:r>
                        <a:rPr lang="en-GB"/>
                        <a:t>Homophonic</a:t>
                      </a:r>
                    </a:p>
                  </a:txBody>
                  <a:tcPr/>
                </a:tc>
                <a:tc>
                  <a:txBody>
                    <a:bodyPr/>
                    <a:lstStyle/>
                    <a:p>
                      <a:pPr lvl="0"/>
                      <a:endParaRPr lang="en-GB"/>
                    </a:p>
                  </a:txBody>
                  <a:tcPr/>
                </a:tc>
                <a:extLst>
                  <a:ext uri="{0D108BD9-81ED-4DB2-BD59-A6C34878D82A}">
                    <a16:rowId xmlns:a16="http://schemas.microsoft.com/office/drawing/2014/main" val="3593651451"/>
                  </a:ext>
                </a:extLst>
              </a:tr>
              <a:tr h="397169">
                <a:tc>
                  <a:txBody>
                    <a:bodyPr/>
                    <a:lstStyle/>
                    <a:p>
                      <a:pPr lvl="0"/>
                      <a:r>
                        <a:rPr lang="en-GB"/>
                        <a:t>Polyphonic</a:t>
                      </a:r>
                    </a:p>
                  </a:txBody>
                  <a:tcPr/>
                </a:tc>
                <a:tc>
                  <a:txBody>
                    <a:bodyPr/>
                    <a:lstStyle/>
                    <a:p>
                      <a:pPr lvl="0"/>
                      <a:endParaRPr lang="en-GB"/>
                    </a:p>
                  </a:txBody>
                  <a:tcPr/>
                </a:tc>
                <a:extLst>
                  <a:ext uri="{0D108BD9-81ED-4DB2-BD59-A6C34878D82A}">
                    <a16:rowId xmlns:a16="http://schemas.microsoft.com/office/drawing/2014/main" val="1622440462"/>
                  </a:ext>
                </a:extLst>
              </a:tr>
              <a:tr h="397169">
                <a:tc>
                  <a:txBody>
                    <a:bodyPr/>
                    <a:lstStyle/>
                    <a:p>
                      <a:pPr lvl="0"/>
                      <a:r>
                        <a:rPr lang="en-GB"/>
                        <a:t>Accompaniment</a:t>
                      </a:r>
                    </a:p>
                  </a:txBody>
                  <a:tcPr/>
                </a:tc>
                <a:tc>
                  <a:txBody>
                    <a:bodyPr/>
                    <a:lstStyle/>
                    <a:p>
                      <a:pPr lvl="0"/>
                      <a:endParaRPr lang="en-GB"/>
                    </a:p>
                  </a:txBody>
                  <a:tcPr/>
                </a:tc>
                <a:extLst>
                  <a:ext uri="{0D108BD9-81ED-4DB2-BD59-A6C34878D82A}">
                    <a16:rowId xmlns:a16="http://schemas.microsoft.com/office/drawing/2014/main" val="160963749"/>
                  </a:ext>
                </a:extLst>
              </a:tr>
              <a:tr h="397169">
                <a:tc>
                  <a:txBody>
                    <a:bodyPr/>
                    <a:lstStyle/>
                    <a:p>
                      <a:pPr lvl="0"/>
                      <a:endParaRPr lang="en-GB"/>
                    </a:p>
                  </a:txBody>
                  <a:tcPr/>
                </a:tc>
                <a:tc>
                  <a:txBody>
                    <a:bodyPr/>
                    <a:lstStyle/>
                    <a:p>
                      <a:pPr lvl="0"/>
                      <a:endParaRPr lang="en-GB"/>
                    </a:p>
                  </a:txBody>
                  <a:tcPr/>
                </a:tc>
                <a:extLst>
                  <a:ext uri="{0D108BD9-81ED-4DB2-BD59-A6C34878D82A}">
                    <a16:rowId xmlns:a16="http://schemas.microsoft.com/office/drawing/2014/main" val="3836772471"/>
                  </a:ext>
                </a:extLst>
              </a:tr>
            </a:tbl>
          </a:graphicData>
        </a:graphic>
      </p:graphicFrame>
      <p:sp>
        <p:nvSpPr>
          <p:cNvPr id="6" name="Slide Number Placeholder 6">
            <a:extLst>
              <a:ext uri="{FF2B5EF4-FFF2-40B4-BE49-F238E27FC236}">
                <a16:creationId xmlns:a16="http://schemas.microsoft.com/office/drawing/2014/main" id="{2343071E-54DF-113E-AFAD-B6A2DAF0390B}"/>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6B689D-49B2-4C18-99FB-C52C857071A2}" type="slidenum">
              <a:t>6</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A3D4-7D3E-2852-652B-3FAC273866D2}"/>
              </a:ext>
            </a:extLst>
          </p:cNvPr>
          <p:cNvSpPr txBox="1">
            <a:spLocks noGrp="1"/>
          </p:cNvSpPr>
          <p:nvPr>
            <p:ph type="title"/>
          </p:nvPr>
        </p:nvSpPr>
        <p:spPr>
          <a:xfrm>
            <a:off x="419874" y="599517"/>
            <a:ext cx="11383347" cy="1188720"/>
          </a:xfrm>
        </p:spPr>
        <p:txBody>
          <a:bodyPr anchor="ctr"/>
          <a:lstStyle/>
          <a:p>
            <a:pPr lvl="0"/>
            <a:r>
              <a:rPr lang="en-GB">
                <a:solidFill>
                  <a:srgbClr val="1F4E79"/>
                </a:solidFill>
              </a:rPr>
              <a:t>Analysis of </a:t>
            </a:r>
            <a:r>
              <a:rPr lang="en-US">
                <a:solidFill>
                  <a:srgbClr val="1F4E79"/>
                </a:solidFill>
              </a:rPr>
              <a:t>BADINERIE from Orchestral Suite No.2 by J.S. Bach.</a:t>
            </a:r>
            <a:endParaRPr lang="en-GB">
              <a:solidFill>
                <a:srgbClr val="1F4E79"/>
              </a:solidFill>
            </a:endParaRPr>
          </a:p>
        </p:txBody>
      </p:sp>
      <p:graphicFrame>
        <p:nvGraphicFramePr>
          <p:cNvPr id="3" name="Table 7">
            <a:extLst>
              <a:ext uri="{FF2B5EF4-FFF2-40B4-BE49-F238E27FC236}">
                <a16:creationId xmlns:a16="http://schemas.microsoft.com/office/drawing/2014/main" id="{D42F4DA5-E770-7467-A6E6-F67DCBA74936}"/>
              </a:ext>
            </a:extLst>
          </p:cNvPr>
          <p:cNvGraphicFramePr>
            <a:graphicFrameLocks noGrp="1"/>
          </p:cNvGraphicFramePr>
          <p:nvPr>
            <p:ph idx="1"/>
          </p:nvPr>
        </p:nvGraphicFramePr>
        <p:xfrm>
          <a:off x="581028" y="1676058"/>
          <a:ext cx="11029950" cy="2389071"/>
        </p:xfrm>
        <a:graphic>
          <a:graphicData uri="http://schemas.openxmlformats.org/drawingml/2006/table">
            <a:tbl>
              <a:tblPr firstRow="1" bandRow="1">
                <a:effectLst/>
                <a:tableStyleId>{5C22544A-7EE6-4342-B048-85BDC9FD1C3A}</a:tableStyleId>
              </a:tblPr>
              <a:tblGrid>
                <a:gridCol w="1126476">
                  <a:extLst>
                    <a:ext uri="{9D8B030D-6E8A-4147-A177-3AD203B41FA5}">
                      <a16:colId xmlns:a16="http://schemas.microsoft.com/office/drawing/2014/main" val="1899469559"/>
                    </a:ext>
                  </a:extLst>
                </a:gridCol>
                <a:gridCol w="4590662">
                  <a:extLst>
                    <a:ext uri="{9D8B030D-6E8A-4147-A177-3AD203B41FA5}">
                      <a16:colId xmlns:a16="http://schemas.microsoft.com/office/drawing/2014/main" val="263816784"/>
                    </a:ext>
                  </a:extLst>
                </a:gridCol>
                <a:gridCol w="5312810">
                  <a:extLst>
                    <a:ext uri="{9D8B030D-6E8A-4147-A177-3AD203B41FA5}">
                      <a16:colId xmlns:a16="http://schemas.microsoft.com/office/drawing/2014/main" val="1986695537"/>
                    </a:ext>
                  </a:extLst>
                </a:gridCol>
              </a:tblGrid>
              <a:tr h="597267">
                <a:tc>
                  <a:txBody>
                    <a:bodyPr/>
                    <a:lstStyle/>
                    <a:p>
                      <a:pPr lvl="0"/>
                      <a:r>
                        <a:rPr lang="en-GB"/>
                        <a:t>Section</a:t>
                      </a:r>
                    </a:p>
                  </a:txBody>
                  <a:tcPr/>
                </a:tc>
                <a:tc>
                  <a:txBody>
                    <a:bodyPr/>
                    <a:lstStyle/>
                    <a:p>
                      <a:pPr lvl="0"/>
                      <a:r>
                        <a:rPr lang="en-GB"/>
                        <a:t>A</a:t>
                      </a:r>
                    </a:p>
                  </a:txBody>
                  <a:tcPr/>
                </a:tc>
                <a:tc>
                  <a:txBody>
                    <a:bodyPr/>
                    <a:lstStyle/>
                    <a:p>
                      <a:pPr lvl="0"/>
                      <a:r>
                        <a:rPr lang="en-GB"/>
                        <a:t>B</a:t>
                      </a:r>
                    </a:p>
                  </a:txBody>
                  <a:tcPr/>
                </a:tc>
                <a:extLst>
                  <a:ext uri="{0D108BD9-81ED-4DB2-BD59-A6C34878D82A}">
                    <a16:rowId xmlns:a16="http://schemas.microsoft.com/office/drawing/2014/main" val="1624149421"/>
                  </a:ext>
                </a:extLst>
              </a:tr>
              <a:tr h="597267">
                <a:tc>
                  <a:txBody>
                    <a:bodyPr/>
                    <a:lstStyle/>
                    <a:p>
                      <a:pPr lvl="0"/>
                      <a:r>
                        <a:rPr lang="en-GB"/>
                        <a:t>Harmony</a:t>
                      </a:r>
                    </a:p>
                  </a:txBody>
                  <a:tcPr/>
                </a:tc>
                <a:tc>
                  <a:txBody>
                    <a:bodyPr/>
                    <a:lstStyle/>
                    <a:p>
                      <a:pPr lvl="0"/>
                      <a:r>
                        <a:rPr lang="en-GB"/>
                        <a:t>B Minor</a:t>
                      </a:r>
                    </a:p>
                  </a:txBody>
                  <a:tcPr/>
                </a:tc>
                <a:tc>
                  <a:txBody>
                    <a:bodyPr/>
                    <a:lstStyle/>
                    <a:p>
                      <a:pPr lvl="0"/>
                      <a:r>
                        <a:rPr lang="en-GB"/>
                        <a:t>F# Minor</a:t>
                      </a:r>
                    </a:p>
                  </a:txBody>
                  <a:tcPr/>
                </a:tc>
                <a:extLst>
                  <a:ext uri="{0D108BD9-81ED-4DB2-BD59-A6C34878D82A}">
                    <a16:rowId xmlns:a16="http://schemas.microsoft.com/office/drawing/2014/main" val="133457414"/>
                  </a:ext>
                </a:extLst>
              </a:tr>
              <a:tr h="597267">
                <a:tc>
                  <a:txBody>
                    <a:bodyPr/>
                    <a:lstStyle/>
                    <a:p>
                      <a:pPr lvl="0"/>
                      <a:r>
                        <a:rPr lang="en-GB"/>
                        <a:t>Bars</a:t>
                      </a:r>
                    </a:p>
                  </a:txBody>
                  <a:tcPr/>
                </a:tc>
                <a:tc>
                  <a:txBody>
                    <a:bodyPr/>
                    <a:lstStyle/>
                    <a:p>
                      <a:pPr lvl="0"/>
                      <a:r>
                        <a:rPr lang="en-GB"/>
                        <a:t>16 bars (0-16)</a:t>
                      </a:r>
                    </a:p>
                  </a:txBody>
                  <a:tcPr/>
                </a:tc>
                <a:tc>
                  <a:txBody>
                    <a:bodyPr/>
                    <a:lstStyle/>
                    <a:p>
                      <a:pPr lvl="0"/>
                      <a:r>
                        <a:rPr lang="en-GB"/>
                        <a:t>24 bars (16-40)</a:t>
                      </a:r>
                    </a:p>
                  </a:txBody>
                  <a:tcPr/>
                </a:tc>
                <a:extLst>
                  <a:ext uri="{0D108BD9-81ED-4DB2-BD59-A6C34878D82A}">
                    <a16:rowId xmlns:a16="http://schemas.microsoft.com/office/drawing/2014/main" val="3117614706"/>
                  </a:ext>
                </a:extLst>
              </a:tr>
              <a:tr h="597267">
                <a:tc>
                  <a:txBody>
                    <a:bodyPr/>
                    <a:lstStyle/>
                    <a:p>
                      <a:pPr lvl="0"/>
                      <a:r>
                        <a:rPr lang="en-GB"/>
                        <a:t>Motif</a:t>
                      </a:r>
                    </a:p>
                  </a:txBody>
                  <a:tcPr/>
                </a:tc>
                <a:tc>
                  <a:txBody>
                    <a:bodyPr/>
                    <a:lstStyle/>
                    <a:p>
                      <a:pPr lvl="0"/>
                      <a:r>
                        <a:rPr lang="en-GB"/>
                        <a:t>X, Y and Y1 (development of Y)</a:t>
                      </a:r>
                    </a:p>
                  </a:txBody>
                  <a:tcPr/>
                </a:tc>
                <a:tc>
                  <a:txBody>
                    <a:bodyPr/>
                    <a:lstStyle/>
                    <a:p>
                      <a:pPr lvl="0"/>
                      <a:r>
                        <a:rPr lang="en-GB"/>
                        <a:t>X, X1 (development of X) and Y</a:t>
                      </a:r>
                    </a:p>
                  </a:txBody>
                  <a:tcPr/>
                </a:tc>
                <a:extLst>
                  <a:ext uri="{0D108BD9-81ED-4DB2-BD59-A6C34878D82A}">
                    <a16:rowId xmlns:a16="http://schemas.microsoft.com/office/drawing/2014/main" val="3100346169"/>
                  </a:ext>
                </a:extLst>
              </a:tr>
            </a:tbl>
          </a:graphicData>
        </a:graphic>
      </p:graphicFrame>
      <p:pic>
        <p:nvPicPr>
          <p:cNvPr id="4" name="Picture 8">
            <a:extLst>
              <a:ext uri="{FF2B5EF4-FFF2-40B4-BE49-F238E27FC236}">
                <a16:creationId xmlns:a16="http://schemas.microsoft.com/office/drawing/2014/main" id="{467FE98B-EE7F-DAA6-4CDB-149078C5EE7E}"/>
              </a:ext>
            </a:extLst>
          </p:cNvPr>
          <p:cNvPicPr>
            <a:picLocks noChangeAspect="1"/>
          </p:cNvPicPr>
          <p:nvPr/>
        </p:nvPicPr>
        <p:blipFill>
          <a:blip r:embed="rId2"/>
          <a:srcRect l="36964" t="37823" r="42143" b="47891"/>
          <a:stretch>
            <a:fillRect/>
          </a:stretch>
        </p:blipFill>
        <p:spPr>
          <a:xfrm>
            <a:off x="718453" y="4293985"/>
            <a:ext cx="2547253" cy="979715"/>
          </a:xfrm>
          <a:prstGeom prst="rect">
            <a:avLst/>
          </a:prstGeom>
          <a:noFill/>
          <a:ln cap="flat">
            <a:noFill/>
          </a:ln>
        </p:spPr>
      </p:pic>
      <p:pic>
        <p:nvPicPr>
          <p:cNvPr id="5" name="Picture 9">
            <a:extLst>
              <a:ext uri="{FF2B5EF4-FFF2-40B4-BE49-F238E27FC236}">
                <a16:creationId xmlns:a16="http://schemas.microsoft.com/office/drawing/2014/main" id="{996DE851-745D-4CD0-3FC8-1683063F0901}"/>
              </a:ext>
            </a:extLst>
          </p:cNvPr>
          <p:cNvPicPr>
            <a:picLocks noChangeAspect="1"/>
          </p:cNvPicPr>
          <p:nvPr/>
        </p:nvPicPr>
        <p:blipFill>
          <a:blip r:embed="rId2"/>
          <a:srcRect l="36734" t="62721" r="42373" b="22993"/>
          <a:stretch>
            <a:fillRect/>
          </a:stretch>
        </p:blipFill>
        <p:spPr>
          <a:xfrm>
            <a:off x="3164637" y="4293985"/>
            <a:ext cx="2547262" cy="979715"/>
          </a:xfrm>
          <a:prstGeom prst="rect">
            <a:avLst/>
          </a:prstGeom>
          <a:noFill/>
          <a:ln cap="flat">
            <a:noFill/>
          </a:ln>
        </p:spPr>
      </p:pic>
      <p:pic>
        <p:nvPicPr>
          <p:cNvPr id="6" name="Picture 11">
            <a:extLst>
              <a:ext uri="{FF2B5EF4-FFF2-40B4-BE49-F238E27FC236}">
                <a16:creationId xmlns:a16="http://schemas.microsoft.com/office/drawing/2014/main" id="{DA737FA7-C27E-9D4E-0E8A-6198E9759CEE}"/>
              </a:ext>
            </a:extLst>
          </p:cNvPr>
          <p:cNvPicPr>
            <a:picLocks noChangeAspect="1"/>
          </p:cNvPicPr>
          <p:nvPr/>
        </p:nvPicPr>
        <p:blipFill>
          <a:blip r:embed="rId3"/>
          <a:srcRect l="36581" t="50000" r="25842" b="35714"/>
          <a:stretch>
            <a:fillRect/>
          </a:stretch>
        </p:blipFill>
        <p:spPr>
          <a:xfrm>
            <a:off x="975052" y="5538913"/>
            <a:ext cx="4581326" cy="979715"/>
          </a:xfrm>
          <a:prstGeom prst="rect">
            <a:avLst/>
          </a:prstGeom>
          <a:noFill/>
          <a:ln cap="flat">
            <a:noFill/>
          </a:ln>
        </p:spPr>
      </p:pic>
      <p:pic>
        <p:nvPicPr>
          <p:cNvPr id="7" name="Picture 13">
            <a:extLst>
              <a:ext uri="{FF2B5EF4-FFF2-40B4-BE49-F238E27FC236}">
                <a16:creationId xmlns:a16="http://schemas.microsoft.com/office/drawing/2014/main" id="{D0BE57C9-9C81-2712-58F0-9D0A78447497}"/>
              </a:ext>
            </a:extLst>
          </p:cNvPr>
          <p:cNvPicPr>
            <a:picLocks noChangeAspect="1"/>
          </p:cNvPicPr>
          <p:nvPr/>
        </p:nvPicPr>
        <p:blipFill>
          <a:blip r:embed="rId4"/>
          <a:srcRect l="36428" t="35238" r="42985" b="51429"/>
          <a:stretch>
            <a:fillRect/>
          </a:stretch>
        </p:blipFill>
        <p:spPr>
          <a:xfrm>
            <a:off x="6512183" y="4288700"/>
            <a:ext cx="2509936" cy="914400"/>
          </a:xfrm>
          <a:prstGeom prst="rect">
            <a:avLst/>
          </a:prstGeom>
          <a:noFill/>
          <a:ln cap="flat">
            <a:noFill/>
          </a:ln>
        </p:spPr>
      </p:pic>
      <p:pic>
        <p:nvPicPr>
          <p:cNvPr id="8" name="Picture 15">
            <a:extLst>
              <a:ext uri="{FF2B5EF4-FFF2-40B4-BE49-F238E27FC236}">
                <a16:creationId xmlns:a16="http://schemas.microsoft.com/office/drawing/2014/main" id="{F5052E1A-1FCC-B929-654C-2C1606C26668}"/>
              </a:ext>
            </a:extLst>
          </p:cNvPr>
          <p:cNvPicPr>
            <a:picLocks noChangeAspect="1"/>
          </p:cNvPicPr>
          <p:nvPr/>
        </p:nvPicPr>
        <p:blipFill>
          <a:blip r:embed="rId5"/>
          <a:srcRect l="36811" t="39864" r="40612" b="44898"/>
          <a:stretch>
            <a:fillRect/>
          </a:stretch>
        </p:blipFill>
        <p:spPr>
          <a:xfrm>
            <a:off x="9050694" y="4160931"/>
            <a:ext cx="2752526" cy="1045031"/>
          </a:xfrm>
          <a:prstGeom prst="rect">
            <a:avLst/>
          </a:prstGeom>
          <a:noFill/>
          <a:ln cap="flat">
            <a:noFill/>
          </a:ln>
        </p:spPr>
      </p:pic>
      <p:pic>
        <p:nvPicPr>
          <p:cNvPr id="9" name="Picture 17">
            <a:extLst>
              <a:ext uri="{FF2B5EF4-FFF2-40B4-BE49-F238E27FC236}">
                <a16:creationId xmlns:a16="http://schemas.microsoft.com/office/drawing/2014/main" id="{08F25FB3-413E-B569-D2B4-B9182C6855B9}"/>
              </a:ext>
            </a:extLst>
          </p:cNvPr>
          <p:cNvPicPr>
            <a:picLocks noChangeAspect="1"/>
          </p:cNvPicPr>
          <p:nvPr/>
        </p:nvPicPr>
        <p:blipFill>
          <a:blip r:embed="rId6"/>
          <a:srcRect l="36658" t="53061" r="37551" b="33606"/>
          <a:stretch>
            <a:fillRect/>
          </a:stretch>
        </p:blipFill>
        <p:spPr>
          <a:xfrm>
            <a:off x="7449909" y="5074115"/>
            <a:ext cx="3144420" cy="914400"/>
          </a:xfrm>
          <a:prstGeom prst="rect">
            <a:avLst/>
          </a:prstGeom>
          <a:noFill/>
          <a:ln cap="flat">
            <a:noFill/>
          </a:ln>
        </p:spPr>
      </p:pic>
      <p:pic>
        <p:nvPicPr>
          <p:cNvPr id="10" name="Picture 19">
            <a:extLst>
              <a:ext uri="{FF2B5EF4-FFF2-40B4-BE49-F238E27FC236}">
                <a16:creationId xmlns:a16="http://schemas.microsoft.com/office/drawing/2014/main" id="{4403E7D3-9317-AD49-20F5-219F12020EA7}"/>
              </a:ext>
            </a:extLst>
          </p:cNvPr>
          <p:cNvPicPr>
            <a:picLocks noChangeAspect="1"/>
          </p:cNvPicPr>
          <p:nvPr/>
        </p:nvPicPr>
        <p:blipFill>
          <a:blip r:embed="rId7"/>
          <a:srcRect l="36658" t="35238" r="28368" b="50000"/>
          <a:stretch>
            <a:fillRect/>
          </a:stretch>
        </p:blipFill>
        <p:spPr>
          <a:xfrm>
            <a:off x="6512183" y="5845631"/>
            <a:ext cx="4264094" cy="1012368"/>
          </a:xfrm>
          <a:prstGeom prst="rect">
            <a:avLst/>
          </a:prstGeom>
          <a:noFill/>
          <a:ln cap="flat">
            <a:noFill/>
          </a:ln>
        </p:spPr>
      </p:pic>
      <p:sp>
        <p:nvSpPr>
          <p:cNvPr id="11" name="Slide Number Placeholder 11">
            <a:extLst>
              <a:ext uri="{FF2B5EF4-FFF2-40B4-BE49-F238E27FC236}">
                <a16:creationId xmlns:a16="http://schemas.microsoft.com/office/drawing/2014/main" id="{447EC244-D6FC-A43A-E134-B4D2827EBBF1}"/>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AB2CD6-0C1F-40C4-9E45-9E30AD63D4F3}" type="slidenum">
              <a:t>7</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78BF-38E8-AA75-13CC-0CE4B442D57F}"/>
              </a:ext>
            </a:extLst>
          </p:cNvPr>
          <p:cNvSpPr txBox="1">
            <a:spLocks noGrp="1"/>
          </p:cNvSpPr>
          <p:nvPr>
            <p:ph type="title"/>
          </p:nvPr>
        </p:nvSpPr>
        <p:spPr/>
        <p:txBody>
          <a:bodyPr anchor="ctr"/>
          <a:lstStyle/>
          <a:p>
            <a:pPr lvl="0"/>
            <a:r>
              <a:rPr lang="en-GB"/>
              <a:t>Main Key - Analysis Tools</a:t>
            </a:r>
          </a:p>
        </p:txBody>
      </p:sp>
      <p:graphicFrame>
        <p:nvGraphicFramePr>
          <p:cNvPr id="3" name="Table 7">
            <a:extLst>
              <a:ext uri="{FF2B5EF4-FFF2-40B4-BE49-F238E27FC236}">
                <a16:creationId xmlns:a16="http://schemas.microsoft.com/office/drawing/2014/main" id="{99479C30-E029-4E07-0789-6A850725C7A2}"/>
              </a:ext>
            </a:extLst>
          </p:cNvPr>
          <p:cNvGraphicFramePr>
            <a:graphicFrameLocks noGrp="1"/>
          </p:cNvGraphicFramePr>
          <p:nvPr>
            <p:ph idx="1"/>
          </p:nvPr>
        </p:nvGraphicFramePr>
        <p:xfrm>
          <a:off x="411617" y="4111718"/>
          <a:ext cx="11199178" cy="2442865"/>
        </p:xfrm>
        <a:graphic>
          <a:graphicData uri="http://schemas.openxmlformats.org/drawingml/2006/table">
            <a:tbl>
              <a:tblPr firstRow="1" bandRow="1">
                <a:effectLst/>
                <a:tableStyleId>{5C22544A-7EE6-4342-B048-85BDC9FD1C3A}</a:tableStyleId>
              </a:tblPr>
              <a:tblGrid>
                <a:gridCol w="1020250">
                  <a:extLst>
                    <a:ext uri="{9D8B030D-6E8A-4147-A177-3AD203B41FA5}">
                      <a16:colId xmlns:a16="http://schemas.microsoft.com/office/drawing/2014/main" val="4252818920"/>
                    </a:ext>
                  </a:extLst>
                </a:gridCol>
                <a:gridCol w="1318948">
                  <a:extLst>
                    <a:ext uri="{9D8B030D-6E8A-4147-A177-3AD203B41FA5}">
                      <a16:colId xmlns:a16="http://schemas.microsoft.com/office/drawing/2014/main" val="1061883571"/>
                    </a:ext>
                  </a:extLst>
                </a:gridCol>
                <a:gridCol w="1663759">
                  <a:extLst>
                    <a:ext uri="{9D8B030D-6E8A-4147-A177-3AD203B41FA5}">
                      <a16:colId xmlns:a16="http://schemas.microsoft.com/office/drawing/2014/main" val="1070654922"/>
                    </a:ext>
                  </a:extLst>
                </a:gridCol>
                <a:gridCol w="1504800">
                  <a:extLst>
                    <a:ext uri="{9D8B030D-6E8A-4147-A177-3AD203B41FA5}">
                      <a16:colId xmlns:a16="http://schemas.microsoft.com/office/drawing/2014/main" val="1436663477"/>
                    </a:ext>
                  </a:extLst>
                </a:gridCol>
                <a:gridCol w="1356439">
                  <a:extLst>
                    <a:ext uri="{9D8B030D-6E8A-4147-A177-3AD203B41FA5}">
                      <a16:colId xmlns:a16="http://schemas.microsoft.com/office/drawing/2014/main" val="2626821707"/>
                    </a:ext>
                  </a:extLst>
                </a:gridCol>
                <a:gridCol w="1303458">
                  <a:extLst>
                    <a:ext uri="{9D8B030D-6E8A-4147-A177-3AD203B41FA5}">
                      <a16:colId xmlns:a16="http://schemas.microsoft.com/office/drawing/2014/main" val="4183811711"/>
                    </a:ext>
                  </a:extLst>
                </a:gridCol>
                <a:gridCol w="1239871">
                  <a:extLst>
                    <a:ext uri="{9D8B030D-6E8A-4147-A177-3AD203B41FA5}">
                      <a16:colId xmlns:a16="http://schemas.microsoft.com/office/drawing/2014/main" val="431944702"/>
                    </a:ext>
                  </a:extLst>
                </a:gridCol>
                <a:gridCol w="1791657">
                  <a:extLst>
                    <a:ext uri="{9D8B030D-6E8A-4147-A177-3AD203B41FA5}">
                      <a16:colId xmlns:a16="http://schemas.microsoft.com/office/drawing/2014/main" val="332265432"/>
                    </a:ext>
                  </a:extLst>
                </a:gridCol>
              </a:tblGrid>
              <a:tr h="344774">
                <a:tc>
                  <a:txBody>
                    <a:bodyPr/>
                    <a:lstStyle/>
                    <a:p>
                      <a:pPr lvl="0"/>
                      <a:r>
                        <a:rPr lang="en-GB" sz="1400">
                          <a:latin typeface="Academico" pitchFamily="18"/>
                        </a:rPr>
                        <a:t>Chords</a:t>
                      </a:r>
                    </a:p>
                  </a:txBody>
                  <a:tcPr/>
                </a:tc>
                <a:tc>
                  <a:txBody>
                    <a:bodyPr/>
                    <a:lstStyle/>
                    <a:p>
                      <a:pPr lvl="0" algn="ctr"/>
                      <a:r>
                        <a:rPr lang="en-GB" sz="1400">
                          <a:latin typeface="Academico" pitchFamily="18"/>
                        </a:rPr>
                        <a:t>I</a:t>
                      </a:r>
                    </a:p>
                  </a:txBody>
                  <a:tcPr/>
                </a:tc>
                <a:tc>
                  <a:txBody>
                    <a:bodyPr/>
                    <a:lstStyle/>
                    <a:p>
                      <a:pPr lvl="0" algn="ctr"/>
                      <a:r>
                        <a:rPr lang="en-GB" sz="1400">
                          <a:latin typeface="Academico" pitchFamily="18"/>
                        </a:rPr>
                        <a:t>ii</a:t>
                      </a:r>
                    </a:p>
                  </a:txBody>
                  <a:tcPr/>
                </a:tc>
                <a:tc>
                  <a:txBody>
                    <a:bodyPr/>
                    <a:lstStyle/>
                    <a:p>
                      <a:pPr lvl="0" algn="ctr"/>
                      <a:r>
                        <a:rPr lang="en-GB" sz="1400">
                          <a:latin typeface="Academico" pitchFamily="18"/>
                        </a:rPr>
                        <a:t>III</a:t>
                      </a:r>
                    </a:p>
                  </a:txBody>
                  <a:tcPr/>
                </a:tc>
                <a:tc>
                  <a:txBody>
                    <a:bodyPr/>
                    <a:lstStyle/>
                    <a:p>
                      <a:pPr lvl="0" algn="ctr"/>
                      <a:r>
                        <a:rPr lang="en-GB" sz="1400">
                          <a:latin typeface="Academico" pitchFamily="18"/>
                        </a:rPr>
                        <a:t>iv</a:t>
                      </a:r>
                    </a:p>
                  </a:txBody>
                  <a:tcPr/>
                </a:tc>
                <a:tc>
                  <a:txBody>
                    <a:bodyPr/>
                    <a:lstStyle/>
                    <a:p>
                      <a:pPr lvl="0" algn="ctr"/>
                      <a:r>
                        <a:rPr lang="en-GB" sz="1400">
                          <a:latin typeface="Academico" pitchFamily="18"/>
                        </a:rPr>
                        <a:t>V</a:t>
                      </a:r>
                    </a:p>
                  </a:txBody>
                  <a:tcPr/>
                </a:tc>
                <a:tc>
                  <a:txBody>
                    <a:bodyPr/>
                    <a:lstStyle/>
                    <a:p>
                      <a:pPr lvl="0" algn="ctr"/>
                      <a:r>
                        <a:rPr lang="en-GB" sz="1400">
                          <a:latin typeface="Academico" pitchFamily="18"/>
                        </a:rPr>
                        <a:t>VI</a:t>
                      </a:r>
                    </a:p>
                  </a:txBody>
                  <a:tcPr/>
                </a:tc>
                <a:tc>
                  <a:txBody>
                    <a:bodyPr/>
                    <a:lstStyle/>
                    <a:p>
                      <a:pPr lvl="0" algn="ctr"/>
                      <a:r>
                        <a:rPr lang="en-GB" sz="1400">
                          <a:latin typeface="Academico" pitchFamily="18"/>
                        </a:rPr>
                        <a:t>vii</a:t>
                      </a:r>
                    </a:p>
                  </a:txBody>
                  <a:tcPr/>
                </a:tc>
                <a:extLst>
                  <a:ext uri="{0D108BD9-81ED-4DB2-BD59-A6C34878D82A}">
                    <a16:rowId xmlns:a16="http://schemas.microsoft.com/office/drawing/2014/main" val="811641659"/>
                  </a:ext>
                </a:extLst>
              </a:tr>
              <a:tr h="475433">
                <a:tc>
                  <a:txBody>
                    <a:bodyPr/>
                    <a:lstStyle/>
                    <a:p>
                      <a:pPr lvl="0"/>
                      <a:r>
                        <a:rPr lang="en-GB" sz="1400">
                          <a:latin typeface="Academico" pitchFamily="18"/>
                        </a:rPr>
                        <a:t>Degree</a:t>
                      </a:r>
                    </a:p>
                  </a:txBody>
                  <a:tcPr/>
                </a:tc>
                <a:tc>
                  <a:txBody>
                    <a:bodyPr/>
                    <a:lstStyle/>
                    <a:p>
                      <a:pPr lvl="0" algn="ctr"/>
                      <a:r>
                        <a:rPr lang="en-GB" sz="1400">
                          <a:latin typeface="Academico" pitchFamily="18"/>
                        </a:rPr>
                        <a:t>Tonic</a:t>
                      </a:r>
                    </a:p>
                  </a:txBody>
                  <a:tcPr/>
                </a:tc>
                <a:tc>
                  <a:txBody>
                    <a:bodyPr/>
                    <a:lstStyle/>
                    <a:p>
                      <a:pPr lvl="0" algn="ctr"/>
                      <a:r>
                        <a:rPr lang="en-GB" sz="1400">
                          <a:latin typeface="Academico" pitchFamily="18"/>
                        </a:rPr>
                        <a:t>Supertonic</a:t>
                      </a:r>
                    </a:p>
                  </a:txBody>
                  <a:tcPr/>
                </a:tc>
                <a:tc>
                  <a:txBody>
                    <a:bodyPr/>
                    <a:lstStyle/>
                    <a:p>
                      <a:pPr lvl="0" algn="ctr"/>
                      <a:r>
                        <a:rPr lang="en-GB" sz="1400">
                          <a:latin typeface="Academico" pitchFamily="18"/>
                        </a:rPr>
                        <a:t>Mediant</a:t>
                      </a:r>
                    </a:p>
                  </a:txBody>
                  <a:tcPr/>
                </a:tc>
                <a:tc>
                  <a:txBody>
                    <a:bodyPr/>
                    <a:lstStyle/>
                    <a:p>
                      <a:pPr lvl="0" algn="ctr"/>
                      <a:r>
                        <a:rPr lang="en-GB" sz="1400">
                          <a:latin typeface="Academico" pitchFamily="18"/>
                        </a:rPr>
                        <a:t>Subdominant</a:t>
                      </a:r>
                    </a:p>
                  </a:txBody>
                  <a:tcPr/>
                </a:tc>
                <a:tc>
                  <a:txBody>
                    <a:bodyPr/>
                    <a:lstStyle/>
                    <a:p>
                      <a:pPr lvl="0" algn="ctr"/>
                      <a:r>
                        <a:rPr lang="en-GB" sz="1400">
                          <a:latin typeface="Academico" pitchFamily="18"/>
                        </a:rPr>
                        <a:t>Dominant</a:t>
                      </a:r>
                    </a:p>
                  </a:txBody>
                  <a:tcPr/>
                </a:tc>
                <a:tc>
                  <a:txBody>
                    <a:bodyPr/>
                    <a:lstStyle/>
                    <a:p>
                      <a:pPr lvl="0" algn="ctr"/>
                      <a:r>
                        <a:rPr lang="en-GB" sz="1400">
                          <a:latin typeface="Academico" pitchFamily="18"/>
                        </a:rPr>
                        <a:t>Submediant</a:t>
                      </a:r>
                    </a:p>
                  </a:txBody>
                  <a:tcPr/>
                </a:tc>
                <a:tc>
                  <a:txBody>
                    <a:bodyPr/>
                    <a:lstStyle/>
                    <a:p>
                      <a:pPr lvl="0" algn="ctr"/>
                      <a:r>
                        <a:rPr lang="en-GB" sz="1400">
                          <a:latin typeface="Academico" pitchFamily="18"/>
                        </a:rPr>
                        <a:t>Leading Note</a:t>
                      </a:r>
                    </a:p>
                  </a:txBody>
                  <a:tcPr/>
                </a:tc>
                <a:extLst>
                  <a:ext uri="{0D108BD9-81ED-4DB2-BD59-A6C34878D82A}">
                    <a16:rowId xmlns:a16="http://schemas.microsoft.com/office/drawing/2014/main" val="2615939697"/>
                  </a:ext>
                </a:extLst>
              </a:tr>
              <a:tr h="729279">
                <a:tc>
                  <a:txBody>
                    <a:bodyPr/>
                    <a:lstStyle/>
                    <a:p>
                      <a:pPr lvl="0"/>
                      <a:r>
                        <a:rPr lang="en-GB" sz="1400">
                          <a:latin typeface="Academico" pitchFamily="18"/>
                        </a:rPr>
                        <a:t>B minor</a:t>
                      </a:r>
                    </a:p>
                  </a:txBody>
                  <a:tcPr/>
                </a:tc>
                <a:tc>
                  <a:txBody>
                    <a:bodyPr/>
                    <a:lstStyle/>
                    <a:p>
                      <a:pPr lvl="0" algn="ctr"/>
                      <a:r>
                        <a:rPr lang="en-GB" sz="1400">
                          <a:latin typeface="Academico" pitchFamily="18"/>
                        </a:rPr>
                        <a:t>BDF# - Bm</a:t>
                      </a:r>
                    </a:p>
                  </a:txBody>
                  <a:tcPr/>
                </a:tc>
                <a:tc>
                  <a:txBody>
                    <a:bodyPr/>
                    <a:lstStyle/>
                    <a:p>
                      <a:pPr lvl="0" algn="ctr"/>
                      <a:r>
                        <a:rPr lang="en-GB" sz="1400">
                          <a:latin typeface="Academico" pitchFamily="18"/>
                        </a:rPr>
                        <a:t>C#EG – C# dim</a:t>
                      </a:r>
                    </a:p>
                  </a:txBody>
                  <a:tcPr/>
                </a:tc>
                <a:tc>
                  <a:txBody>
                    <a:bodyPr/>
                    <a:lstStyle/>
                    <a:p>
                      <a:pPr lvl="0" algn="ctr"/>
                      <a:r>
                        <a:rPr lang="en-GB" sz="1400">
                          <a:latin typeface="Academico" pitchFamily="18"/>
                        </a:rPr>
                        <a:t>DF#A# - D Aug</a:t>
                      </a:r>
                    </a:p>
                  </a:txBody>
                  <a:tcPr/>
                </a:tc>
                <a:tc>
                  <a:txBody>
                    <a:bodyPr/>
                    <a:lstStyle/>
                    <a:p>
                      <a:pPr lvl="0" algn="ctr"/>
                      <a:r>
                        <a:rPr lang="en-GB" sz="1400">
                          <a:latin typeface="Academico" pitchFamily="18"/>
                        </a:rPr>
                        <a:t>EGB - Em</a:t>
                      </a:r>
                    </a:p>
                  </a:txBody>
                  <a:tcPr/>
                </a:tc>
                <a:tc>
                  <a:txBody>
                    <a:bodyPr/>
                    <a:lstStyle/>
                    <a:p>
                      <a:pPr lvl="0" algn="ctr"/>
                      <a:r>
                        <a:rPr lang="en-GB" sz="1400">
                          <a:latin typeface="Academico" pitchFamily="18"/>
                        </a:rPr>
                        <a:t>F#A#C# - F#</a:t>
                      </a:r>
                    </a:p>
                  </a:txBody>
                  <a:tcPr/>
                </a:tc>
                <a:tc>
                  <a:txBody>
                    <a:bodyPr/>
                    <a:lstStyle/>
                    <a:p>
                      <a:pPr lvl="0" algn="ctr"/>
                      <a:r>
                        <a:rPr lang="en-GB" sz="1400">
                          <a:latin typeface="Academico" pitchFamily="18"/>
                        </a:rPr>
                        <a:t>GBD - G</a:t>
                      </a:r>
                    </a:p>
                  </a:txBody>
                  <a:tcPr/>
                </a:tc>
                <a:tc>
                  <a:txBody>
                    <a:bodyPr/>
                    <a:lstStyle/>
                    <a:p>
                      <a:pPr lvl="0" algn="ctr"/>
                      <a:r>
                        <a:rPr lang="en-GB" sz="1400">
                          <a:latin typeface="Academico" pitchFamily="18"/>
                        </a:rPr>
                        <a:t>A# C# E – A# dim</a:t>
                      </a:r>
                    </a:p>
                  </a:txBody>
                  <a:tcPr/>
                </a:tc>
                <a:extLst>
                  <a:ext uri="{0D108BD9-81ED-4DB2-BD59-A6C34878D82A}">
                    <a16:rowId xmlns:a16="http://schemas.microsoft.com/office/drawing/2014/main" val="3178305806"/>
                  </a:ext>
                </a:extLst>
              </a:tr>
              <a:tr h="893377">
                <a:tc>
                  <a:txBody>
                    <a:bodyPr/>
                    <a:lstStyle/>
                    <a:p>
                      <a:pPr lvl="0"/>
                      <a:r>
                        <a:rPr lang="en-GB" sz="1400">
                          <a:latin typeface="Academico" pitchFamily="18"/>
                        </a:rPr>
                        <a:t>F# minor</a:t>
                      </a:r>
                    </a:p>
                  </a:txBody>
                  <a:tcPr/>
                </a:tc>
                <a:tc>
                  <a:txBody>
                    <a:bodyPr/>
                    <a:lstStyle/>
                    <a:p>
                      <a:pPr lvl="0" algn="ctr"/>
                      <a:r>
                        <a:rPr lang="en-GB" sz="1400">
                          <a:latin typeface="Academico" pitchFamily="18"/>
                        </a:rPr>
                        <a:t>F# A C#</a:t>
                      </a:r>
                    </a:p>
                    <a:p>
                      <a:pPr lvl="0" algn="ctr"/>
                      <a:r>
                        <a:rPr lang="en-GB" sz="1400">
                          <a:latin typeface="Academico" pitchFamily="18"/>
                        </a:rPr>
                        <a:t>F#m</a:t>
                      </a:r>
                    </a:p>
                  </a:txBody>
                  <a:tcPr/>
                </a:tc>
                <a:tc>
                  <a:txBody>
                    <a:bodyPr/>
                    <a:lstStyle/>
                    <a:p>
                      <a:pPr lvl="0" algn="ctr"/>
                      <a:r>
                        <a:rPr lang="en-GB" sz="1400">
                          <a:latin typeface="Academico" pitchFamily="18"/>
                        </a:rPr>
                        <a:t>G# B D</a:t>
                      </a:r>
                    </a:p>
                    <a:p>
                      <a:pPr lvl="0" algn="ctr"/>
                      <a:r>
                        <a:rPr lang="en-GB" sz="1400">
                          <a:latin typeface="Academico" pitchFamily="18"/>
                        </a:rPr>
                        <a:t>G# Dim</a:t>
                      </a:r>
                    </a:p>
                  </a:txBody>
                  <a:tcPr/>
                </a:tc>
                <a:tc>
                  <a:txBody>
                    <a:bodyPr/>
                    <a:lstStyle/>
                    <a:p>
                      <a:pPr lvl="0" algn="ctr"/>
                      <a:r>
                        <a:rPr lang="en-GB" sz="1400">
                          <a:latin typeface="Academico" pitchFamily="18"/>
                        </a:rPr>
                        <a:t>A C# E#</a:t>
                      </a:r>
                    </a:p>
                    <a:p>
                      <a:pPr lvl="0" algn="ctr"/>
                      <a:r>
                        <a:rPr lang="en-GB" sz="1400">
                          <a:latin typeface="Academico" pitchFamily="18"/>
                        </a:rPr>
                        <a:t>A aug</a:t>
                      </a:r>
                    </a:p>
                  </a:txBody>
                  <a:tcPr/>
                </a:tc>
                <a:tc>
                  <a:txBody>
                    <a:bodyPr/>
                    <a:lstStyle/>
                    <a:p>
                      <a:pPr lvl="0" algn="ctr"/>
                      <a:r>
                        <a:rPr lang="en-GB" sz="1400">
                          <a:latin typeface="Academico" pitchFamily="18"/>
                        </a:rPr>
                        <a:t>B D F#</a:t>
                      </a:r>
                    </a:p>
                    <a:p>
                      <a:pPr lvl="0" algn="ctr"/>
                      <a:r>
                        <a:rPr lang="en-GB" sz="1400">
                          <a:latin typeface="Academico" pitchFamily="18"/>
                        </a:rPr>
                        <a:t>Bm</a:t>
                      </a:r>
                    </a:p>
                  </a:txBody>
                  <a:tcPr/>
                </a:tc>
                <a:tc>
                  <a:txBody>
                    <a:bodyPr/>
                    <a:lstStyle/>
                    <a:p>
                      <a:pPr lvl="0" algn="ctr"/>
                      <a:r>
                        <a:rPr lang="en-GB" sz="1400">
                          <a:latin typeface="Academico" pitchFamily="18"/>
                        </a:rPr>
                        <a:t>C# E# G#</a:t>
                      </a:r>
                    </a:p>
                    <a:p>
                      <a:pPr lvl="0" algn="ctr"/>
                      <a:r>
                        <a:rPr lang="en-GB" sz="1400">
                          <a:latin typeface="Academico" pitchFamily="18"/>
                        </a:rPr>
                        <a:t>C#</a:t>
                      </a:r>
                    </a:p>
                  </a:txBody>
                  <a:tcPr/>
                </a:tc>
                <a:tc>
                  <a:txBody>
                    <a:bodyPr/>
                    <a:lstStyle/>
                    <a:p>
                      <a:pPr lvl="0" algn="ctr"/>
                      <a:r>
                        <a:rPr lang="en-GB" sz="1400">
                          <a:latin typeface="Academico" pitchFamily="18"/>
                        </a:rPr>
                        <a:t>D F# A</a:t>
                      </a:r>
                    </a:p>
                    <a:p>
                      <a:pPr lvl="0" algn="ctr"/>
                      <a:r>
                        <a:rPr lang="en-GB" sz="1400">
                          <a:latin typeface="Academico" pitchFamily="18"/>
                        </a:rPr>
                        <a:t>D</a:t>
                      </a:r>
                    </a:p>
                  </a:txBody>
                  <a:tcPr/>
                </a:tc>
                <a:tc>
                  <a:txBody>
                    <a:bodyPr/>
                    <a:lstStyle/>
                    <a:p>
                      <a:pPr lvl="0" algn="ctr"/>
                      <a:r>
                        <a:rPr lang="en-GB" sz="1400">
                          <a:latin typeface="Academico" pitchFamily="18"/>
                        </a:rPr>
                        <a:t>E# G# B - </a:t>
                      </a:r>
                    </a:p>
                    <a:p>
                      <a:pPr lvl="0" algn="ctr"/>
                      <a:r>
                        <a:rPr lang="en-GB" sz="1400">
                          <a:latin typeface="Academico" pitchFamily="18"/>
                        </a:rPr>
                        <a:t>E# Dim</a:t>
                      </a:r>
                    </a:p>
                  </a:txBody>
                  <a:tcPr/>
                </a:tc>
                <a:extLst>
                  <a:ext uri="{0D108BD9-81ED-4DB2-BD59-A6C34878D82A}">
                    <a16:rowId xmlns:a16="http://schemas.microsoft.com/office/drawing/2014/main" val="1689864938"/>
                  </a:ext>
                </a:extLst>
              </a:tr>
            </a:tbl>
          </a:graphicData>
        </a:graphic>
      </p:graphicFrame>
      <p:pic>
        <p:nvPicPr>
          <p:cNvPr id="4" name="Picture 2" descr="See the source image">
            <a:extLst>
              <a:ext uri="{FF2B5EF4-FFF2-40B4-BE49-F238E27FC236}">
                <a16:creationId xmlns:a16="http://schemas.microsoft.com/office/drawing/2014/main" id="{BFCB5C1F-7226-9F5E-7C1E-41DA9BA542EC}"/>
              </a:ext>
            </a:extLst>
          </p:cNvPr>
          <p:cNvPicPr>
            <a:picLocks noChangeAspect="1"/>
          </p:cNvPicPr>
          <p:nvPr/>
        </p:nvPicPr>
        <p:blipFill>
          <a:blip r:embed="rId2"/>
          <a:srcRect/>
          <a:stretch>
            <a:fillRect/>
          </a:stretch>
        </p:blipFill>
        <p:spPr>
          <a:xfrm>
            <a:off x="581192" y="1937531"/>
            <a:ext cx="5534021" cy="1704971"/>
          </a:xfrm>
          <a:prstGeom prst="rect">
            <a:avLst/>
          </a:prstGeom>
          <a:noFill/>
          <a:ln cap="flat">
            <a:noFill/>
          </a:ln>
        </p:spPr>
      </p:pic>
      <p:pic>
        <p:nvPicPr>
          <p:cNvPr id="5" name="Picture 4">
            <a:extLst>
              <a:ext uri="{FF2B5EF4-FFF2-40B4-BE49-F238E27FC236}">
                <a16:creationId xmlns:a16="http://schemas.microsoft.com/office/drawing/2014/main" id="{DB4B3C0A-3A8D-63B4-FBDD-79F8821B0548}"/>
              </a:ext>
            </a:extLst>
          </p:cNvPr>
          <p:cNvPicPr>
            <a:picLocks noChangeAspect="1"/>
          </p:cNvPicPr>
          <p:nvPr/>
        </p:nvPicPr>
        <p:blipFill>
          <a:blip r:embed="rId3"/>
          <a:srcRect/>
          <a:stretch>
            <a:fillRect/>
          </a:stretch>
        </p:blipFill>
        <p:spPr>
          <a:xfrm>
            <a:off x="6115214" y="1890878"/>
            <a:ext cx="5705471" cy="1704971"/>
          </a:xfrm>
          <a:prstGeom prst="rect">
            <a:avLst/>
          </a:prstGeom>
          <a:noFill/>
          <a:ln cap="flat">
            <a:noFill/>
          </a:ln>
        </p:spPr>
      </p:pic>
      <p:sp>
        <p:nvSpPr>
          <p:cNvPr id="6" name="Slide Number Placeholder 6">
            <a:extLst>
              <a:ext uri="{FF2B5EF4-FFF2-40B4-BE49-F238E27FC236}">
                <a16:creationId xmlns:a16="http://schemas.microsoft.com/office/drawing/2014/main" id="{59ECE9FA-B9BF-E48C-B477-7DBA91652730}"/>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B0F9B6-163F-48D3-8978-184BB2EEBBC6}" type="slidenum">
              <a:t>8</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1C05-05B7-6DCE-C40D-B20CDD202750}"/>
              </a:ext>
            </a:extLst>
          </p:cNvPr>
          <p:cNvSpPr txBox="1">
            <a:spLocks noGrp="1"/>
          </p:cNvSpPr>
          <p:nvPr>
            <p:ph type="title"/>
          </p:nvPr>
        </p:nvSpPr>
        <p:spPr/>
        <p:txBody>
          <a:bodyPr anchor="t"/>
          <a:lstStyle/>
          <a:p>
            <a:pPr lvl="0"/>
            <a:r>
              <a:rPr lang="en-GB"/>
              <a:t>Chord Numbers and Inversions</a:t>
            </a:r>
          </a:p>
        </p:txBody>
      </p:sp>
      <p:sp>
        <p:nvSpPr>
          <p:cNvPr id="3" name="Rectangle 35">
            <a:extLst>
              <a:ext uri="{FF2B5EF4-FFF2-40B4-BE49-F238E27FC236}">
                <a16:creationId xmlns:a16="http://schemas.microsoft.com/office/drawing/2014/main" id="{3C80EAE9-6D2D-3B22-39CF-5D6DCA6412F5}"/>
              </a:ext>
            </a:extLst>
          </p:cNvPr>
          <p:cNvSpPr/>
          <p:nvPr/>
        </p:nvSpPr>
        <p:spPr>
          <a:xfrm>
            <a:off x="581192" y="1238298"/>
            <a:ext cx="1266690" cy="677104"/>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Academico" pitchFamily="18"/>
                <a:ea typeface="Adobe Fan Heiti Std B"/>
                <a:cs typeface="Times New Roman" pitchFamily="18"/>
              </a:rPr>
              <a:t>Intervals</a:t>
            </a:r>
            <a:endParaRPr lang="en-GB" sz="800" b="0" i="0" u="none" strike="noStrike" kern="1200" cap="none" spc="0" baseline="0">
              <a:solidFill>
                <a:srgbClr val="000000"/>
              </a:solidFill>
              <a:uFillTx/>
              <a:latin typeface="Academico"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rial" pitchFamily="34"/>
            </a:endParaRPr>
          </a:p>
        </p:txBody>
      </p:sp>
      <p:sp>
        <p:nvSpPr>
          <p:cNvPr id="4" name="Rectangle 36">
            <a:extLst>
              <a:ext uri="{FF2B5EF4-FFF2-40B4-BE49-F238E27FC236}">
                <a16:creationId xmlns:a16="http://schemas.microsoft.com/office/drawing/2014/main" id="{55FD1EC2-2FE4-66E2-995A-F8D85798B19D}"/>
              </a:ext>
            </a:extLst>
          </p:cNvPr>
          <p:cNvSpPr/>
          <p:nvPr/>
        </p:nvSpPr>
        <p:spPr>
          <a:xfrm>
            <a:off x="946669" y="1990721"/>
            <a:ext cx="12191996" cy="0"/>
          </a:xfrm>
          <a:prstGeom prst="rect">
            <a:avLst/>
          </a:prstGeom>
          <a:noFill/>
          <a:ln cap="flat">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pic>
        <p:nvPicPr>
          <p:cNvPr id="5" name="Picture 38">
            <a:extLst>
              <a:ext uri="{FF2B5EF4-FFF2-40B4-BE49-F238E27FC236}">
                <a16:creationId xmlns:a16="http://schemas.microsoft.com/office/drawing/2014/main" id="{1B568970-BFB5-4906-B13C-0DB3E9146030}"/>
              </a:ext>
            </a:extLst>
          </p:cNvPr>
          <p:cNvPicPr>
            <a:picLocks noChangeAspect="1"/>
          </p:cNvPicPr>
          <p:nvPr/>
        </p:nvPicPr>
        <p:blipFill>
          <a:blip r:embed="rId3"/>
          <a:srcRect l="24353" t="29028" r="24470" b="47947"/>
          <a:stretch>
            <a:fillRect/>
          </a:stretch>
        </p:blipFill>
        <p:spPr>
          <a:xfrm>
            <a:off x="331287" y="2637211"/>
            <a:ext cx="5773841" cy="1461220"/>
          </a:xfrm>
          <a:prstGeom prst="rect">
            <a:avLst/>
          </a:prstGeom>
          <a:noFill/>
          <a:ln cap="flat">
            <a:noFill/>
          </a:ln>
        </p:spPr>
      </p:pic>
      <p:pic>
        <p:nvPicPr>
          <p:cNvPr id="6" name="Picture 41">
            <a:extLst>
              <a:ext uri="{FF2B5EF4-FFF2-40B4-BE49-F238E27FC236}">
                <a16:creationId xmlns:a16="http://schemas.microsoft.com/office/drawing/2014/main" id="{CA072B3F-8BCD-A74B-C05C-C2A1D150A04F}"/>
              </a:ext>
            </a:extLst>
          </p:cNvPr>
          <p:cNvPicPr>
            <a:picLocks noChangeAspect="1"/>
          </p:cNvPicPr>
          <p:nvPr/>
        </p:nvPicPr>
        <p:blipFill>
          <a:blip r:embed="rId4"/>
          <a:srcRect l="22677" t="32424" r="20324" b="40392"/>
          <a:stretch>
            <a:fillRect/>
          </a:stretch>
        </p:blipFill>
        <p:spPr>
          <a:xfrm>
            <a:off x="407831" y="4658611"/>
            <a:ext cx="5620743" cy="1507781"/>
          </a:xfrm>
          <a:prstGeom prst="rect">
            <a:avLst/>
          </a:prstGeom>
          <a:noFill/>
          <a:ln cap="flat">
            <a:noFill/>
          </a:ln>
        </p:spPr>
      </p:pic>
      <p:pic>
        <p:nvPicPr>
          <p:cNvPr id="7" name="Picture 47">
            <a:extLst>
              <a:ext uri="{FF2B5EF4-FFF2-40B4-BE49-F238E27FC236}">
                <a16:creationId xmlns:a16="http://schemas.microsoft.com/office/drawing/2014/main" id="{709CFC59-4876-C9D7-3E35-B27C68383636}"/>
              </a:ext>
            </a:extLst>
          </p:cNvPr>
          <p:cNvPicPr>
            <a:picLocks noChangeAspect="1"/>
          </p:cNvPicPr>
          <p:nvPr/>
        </p:nvPicPr>
        <p:blipFill>
          <a:blip r:embed="rId3"/>
          <a:srcRect l="24353" t="52221" r="24470" b="19216"/>
          <a:stretch>
            <a:fillRect/>
          </a:stretch>
        </p:blipFill>
        <p:spPr>
          <a:xfrm>
            <a:off x="6342891" y="2607045"/>
            <a:ext cx="4873212" cy="1461220"/>
          </a:xfrm>
          <a:prstGeom prst="rect">
            <a:avLst/>
          </a:prstGeom>
          <a:noFill/>
          <a:ln cap="flat">
            <a:noFill/>
          </a:ln>
        </p:spPr>
      </p:pic>
      <p:graphicFrame>
        <p:nvGraphicFramePr>
          <p:cNvPr id="8" name="Table 42">
            <a:extLst>
              <a:ext uri="{FF2B5EF4-FFF2-40B4-BE49-F238E27FC236}">
                <a16:creationId xmlns:a16="http://schemas.microsoft.com/office/drawing/2014/main" id="{0A6C1DC5-124F-E0CB-F374-1DD3B18F7784}"/>
              </a:ext>
            </a:extLst>
          </p:cNvPr>
          <p:cNvGraphicFramePr>
            <a:graphicFrameLocks noGrp="1"/>
          </p:cNvGraphicFramePr>
          <p:nvPr/>
        </p:nvGraphicFramePr>
        <p:xfrm>
          <a:off x="431852" y="1685925"/>
          <a:ext cx="11199178" cy="609603"/>
        </p:xfrm>
        <a:graphic>
          <a:graphicData uri="http://schemas.openxmlformats.org/drawingml/2006/table">
            <a:tbl>
              <a:tblPr firstRow="1" bandRow="1">
                <a:effectLst/>
                <a:tableStyleId>{5C22544A-7EE6-4342-B048-85BDC9FD1C3A}</a:tableStyleId>
              </a:tblPr>
              <a:tblGrid>
                <a:gridCol w="1020250">
                  <a:extLst>
                    <a:ext uri="{9D8B030D-6E8A-4147-A177-3AD203B41FA5}">
                      <a16:colId xmlns:a16="http://schemas.microsoft.com/office/drawing/2014/main" val="2559860671"/>
                    </a:ext>
                  </a:extLst>
                </a:gridCol>
                <a:gridCol w="1318948">
                  <a:extLst>
                    <a:ext uri="{9D8B030D-6E8A-4147-A177-3AD203B41FA5}">
                      <a16:colId xmlns:a16="http://schemas.microsoft.com/office/drawing/2014/main" val="3360029047"/>
                    </a:ext>
                  </a:extLst>
                </a:gridCol>
                <a:gridCol w="1663759">
                  <a:extLst>
                    <a:ext uri="{9D8B030D-6E8A-4147-A177-3AD203B41FA5}">
                      <a16:colId xmlns:a16="http://schemas.microsoft.com/office/drawing/2014/main" val="850166494"/>
                    </a:ext>
                  </a:extLst>
                </a:gridCol>
                <a:gridCol w="1504800">
                  <a:extLst>
                    <a:ext uri="{9D8B030D-6E8A-4147-A177-3AD203B41FA5}">
                      <a16:colId xmlns:a16="http://schemas.microsoft.com/office/drawing/2014/main" val="2224387902"/>
                    </a:ext>
                  </a:extLst>
                </a:gridCol>
                <a:gridCol w="1356439">
                  <a:extLst>
                    <a:ext uri="{9D8B030D-6E8A-4147-A177-3AD203B41FA5}">
                      <a16:colId xmlns:a16="http://schemas.microsoft.com/office/drawing/2014/main" val="71949572"/>
                    </a:ext>
                  </a:extLst>
                </a:gridCol>
                <a:gridCol w="1303458">
                  <a:extLst>
                    <a:ext uri="{9D8B030D-6E8A-4147-A177-3AD203B41FA5}">
                      <a16:colId xmlns:a16="http://schemas.microsoft.com/office/drawing/2014/main" val="1697831136"/>
                    </a:ext>
                  </a:extLst>
                </a:gridCol>
                <a:gridCol w="1239871">
                  <a:extLst>
                    <a:ext uri="{9D8B030D-6E8A-4147-A177-3AD203B41FA5}">
                      <a16:colId xmlns:a16="http://schemas.microsoft.com/office/drawing/2014/main" val="3427430542"/>
                    </a:ext>
                  </a:extLst>
                </a:gridCol>
                <a:gridCol w="1791657">
                  <a:extLst>
                    <a:ext uri="{9D8B030D-6E8A-4147-A177-3AD203B41FA5}">
                      <a16:colId xmlns:a16="http://schemas.microsoft.com/office/drawing/2014/main" val="900541142"/>
                    </a:ext>
                  </a:extLst>
                </a:gridCol>
              </a:tblGrid>
              <a:tr h="228792">
                <a:tc>
                  <a:txBody>
                    <a:bodyPr/>
                    <a:lstStyle/>
                    <a:p>
                      <a:pPr lvl="0"/>
                      <a:r>
                        <a:rPr lang="en-GB" sz="1400">
                          <a:latin typeface="Academico" pitchFamily="18"/>
                        </a:rPr>
                        <a:t>Chords</a:t>
                      </a:r>
                    </a:p>
                  </a:txBody>
                  <a:tcPr/>
                </a:tc>
                <a:tc>
                  <a:txBody>
                    <a:bodyPr/>
                    <a:lstStyle/>
                    <a:p>
                      <a:pPr lvl="0" algn="ctr"/>
                      <a:r>
                        <a:rPr lang="en-GB" sz="1400">
                          <a:latin typeface="Academico" pitchFamily="18"/>
                        </a:rPr>
                        <a:t>I</a:t>
                      </a:r>
                    </a:p>
                  </a:txBody>
                  <a:tcPr/>
                </a:tc>
                <a:tc>
                  <a:txBody>
                    <a:bodyPr/>
                    <a:lstStyle/>
                    <a:p>
                      <a:pPr lvl="0" algn="ctr"/>
                      <a:r>
                        <a:rPr lang="en-GB" sz="1400">
                          <a:latin typeface="Academico" pitchFamily="18"/>
                        </a:rPr>
                        <a:t>ii</a:t>
                      </a:r>
                    </a:p>
                  </a:txBody>
                  <a:tcPr/>
                </a:tc>
                <a:tc>
                  <a:txBody>
                    <a:bodyPr/>
                    <a:lstStyle/>
                    <a:p>
                      <a:pPr lvl="0" algn="ctr"/>
                      <a:r>
                        <a:rPr lang="en-GB" sz="1400">
                          <a:latin typeface="Academico" pitchFamily="18"/>
                        </a:rPr>
                        <a:t>III</a:t>
                      </a:r>
                    </a:p>
                  </a:txBody>
                  <a:tcPr/>
                </a:tc>
                <a:tc>
                  <a:txBody>
                    <a:bodyPr/>
                    <a:lstStyle/>
                    <a:p>
                      <a:pPr lvl="0" algn="ctr"/>
                      <a:r>
                        <a:rPr lang="en-GB" sz="1400">
                          <a:latin typeface="Academico" pitchFamily="18"/>
                        </a:rPr>
                        <a:t>iv</a:t>
                      </a:r>
                    </a:p>
                  </a:txBody>
                  <a:tcPr/>
                </a:tc>
                <a:tc>
                  <a:txBody>
                    <a:bodyPr/>
                    <a:lstStyle/>
                    <a:p>
                      <a:pPr lvl="0" algn="ctr"/>
                      <a:r>
                        <a:rPr lang="en-GB" sz="1400">
                          <a:latin typeface="Academico" pitchFamily="18"/>
                        </a:rPr>
                        <a:t>V</a:t>
                      </a:r>
                    </a:p>
                  </a:txBody>
                  <a:tcPr/>
                </a:tc>
                <a:tc>
                  <a:txBody>
                    <a:bodyPr/>
                    <a:lstStyle/>
                    <a:p>
                      <a:pPr lvl="0" algn="ctr"/>
                      <a:r>
                        <a:rPr lang="en-GB" sz="1400">
                          <a:latin typeface="Academico" pitchFamily="18"/>
                        </a:rPr>
                        <a:t>VI</a:t>
                      </a:r>
                    </a:p>
                  </a:txBody>
                  <a:tcPr/>
                </a:tc>
                <a:tc>
                  <a:txBody>
                    <a:bodyPr/>
                    <a:lstStyle/>
                    <a:p>
                      <a:pPr lvl="0" algn="ctr"/>
                      <a:r>
                        <a:rPr lang="en-GB" sz="1400">
                          <a:latin typeface="Academico" pitchFamily="18"/>
                        </a:rPr>
                        <a:t>vii</a:t>
                      </a:r>
                    </a:p>
                  </a:txBody>
                  <a:tcPr/>
                </a:tc>
                <a:extLst>
                  <a:ext uri="{0D108BD9-81ED-4DB2-BD59-A6C34878D82A}">
                    <a16:rowId xmlns:a16="http://schemas.microsoft.com/office/drawing/2014/main" val="1921710920"/>
                  </a:ext>
                </a:extLst>
              </a:tr>
              <a:tr h="228792">
                <a:tc>
                  <a:txBody>
                    <a:bodyPr/>
                    <a:lstStyle/>
                    <a:p>
                      <a:pPr lvl="0"/>
                      <a:r>
                        <a:rPr lang="en-GB" sz="1400">
                          <a:latin typeface="Academico" pitchFamily="18"/>
                        </a:rPr>
                        <a:t>Degree</a:t>
                      </a:r>
                    </a:p>
                  </a:txBody>
                  <a:tcPr/>
                </a:tc>
                <a:tc>
                  <a:txBody>
                    <a:bodyPr/>
                    <a:lstStyle/>
                    <a:p>
                      <a:pPr lvl="0" algn="ctr"/>
                      <a:r>
                        <a:rPr lang="en-GB" sz="1400">
                          <a:latin typeface="Academico" pitchFamily="18"/>
                        </a:rPr>
                        <a:t>Tonic</a:t>
                      </a:r>
                    </a:p>
                  </a:txBody>
                  <a:tcPr/>
                </a:tc>
                <a:tc>
                  <a:txBody>
                    <a:bodyPr/>
                    <a:lstStyle/>
                    <a:p>
                      <a:pPr lvl="0" algn="ctr"/>
                      <a:r>
                        <a:rPr lang="en-GB" sz="1400">
                          <a:latin typeface="Academico" pitchFamily="18"/>
                        </a:rPr>
                        <a:t>Supertonic</a:t>
                      </a:r>
                    </a:p>
                  </a:txBody>
                  <a:tcPr/>
                </a:tc>
                <a:tc>
                  <a:txBody>
                    <a:bodyPr/>
                    <a:lstStyle/>
                    <a:p>
                      <a:pPr lvl="0" algn="ctr"/>
                      <a:r>
                        <a:rPr lang="en-GB" sz="1400">
                          <a:latin typeface="Academico" pitchFamily="18"/>
                        </a:rPr>
                        <a:t>Mediant</a:t>
                      </a:r>
                    </a:p>
                  </a:txBody>
                  <a:tcPr/>
                </a:tc>
                <a:tc>
                  <a:txBody>
                    <a:bodyPr/>
                    <a:lstStyle/>
                    <a:p>
                      <a:pPr lvl="0" algn="ctr"/>
                      <a:r>
                        <a:rPr lang="en-GB" sz="1400">
                          <a:latin typeface="Academico" pitchFamily="18"/>
                        </a:rPr>
                        <a:t>Subdominant</a:t>
                      </a:r>
                    </a:p>
                  </a:txBody>
                  <a:tcPr/>
                </a:tc>
                <a:tc>
                  <a:txBody>
                    <a:bodyPr/>
                    <a:lstStyle/>
                    <a:p>
                      <a:pPr lvl="0" algn="ctr"/>
                      <a:r>
                        <a:rPr lang="en-GB" sz="1400">
                          <a:latin typeface="Academico" pitchFamily="18"/>
                        </a:rPr>
                        <a:t>Dominant</a:t>
                      </a:r>
                    </a:p>
                  </a:txBody>
                  <a:tcPr/>
                </a:tc>
                <a:tc>
                  <a:txBody>
                    <a:bodyPr/>
                    <a:lstStyle/>
                    <a:p>
                      <a:pPr lvl="0" algn="ctr"/>
                      <a:r>
                        <a:rPr lang="en-GB" sz="1400">
                          <a:latin typeface="Academico" pitchFamily="18"/>
                        </a:rPr>
                        <a:t>Submediant</a:t>
                      </a:r>
                    </a:p>
                  </a:txBody>
                  <a:tcPr/>
                </a:tc>
                <a:tc>
                  <a:txBody>
                    <a:bodyPr/>
                    <a:lstStyle/>
                    <a:p>
                      <a:pPr lvl="0" algn="ctr"/>
                      <a:r>
                        <a:rPr lang="en-GB" sz="1400">
                          <a:latin typeface="Academico" pitchFamily="18"/>
                        </a:rPr>
                        <a:t>Leading Note</a:t>
                      </a:r>
                    </a:p>
                  </a:txBody>
                  <a:tcPr/>
                </a:tc>
                <a:extLst>
                  <a:ext uri="{0D108BD9-81ED-4DB2-BD59-A6C34878D82A}">
                    <a16:rowId xmlns:a16="http://schemas.microsoft.com/office/drawing/2014/main" val="2796246953"/>
                  </a:ext>
                </a:extLst>
              </a:tr>
            </a:tbl>
          </a:graphicData>
        </a:graphic>
      </p:graphicFrame>
      <p:pic>
        <p:nvPicPr>
          <p:cNvPr id="9" name="Picture 46">
            <a:extLst>
              <a:ext uri="{FF2B5EF4-FFF2-40B4-BE49-F238E27FC236}">
                <a16:creationId xmlns:a16="http://schemas.microsoft.com/office/drawing/2014/main" id="{34FE856C-CF61-0AE7-549B-5DB8D9D1C002}"/>
              </a:ext>
            </a:extLst>
          </p:cNvPr>
          <p:cNvPicPr>
            <a:picLocks noChangeAspect="1"/>
          </p:cNvPicPr>
          <p:nvPr/>
        </p:nvPicPr>
        <p:blipFill>
          <a:blip r:embed="rId5"/>
          <a:srcRect l="26559" t="37917" r="22882" b="36628"/>
          <a:stretch>
            <a:fillRect/>
          </a:stretch>
        </p:blipFill>
        <p:spPr>
          <a:xfrm>
            <a:off x="6241246" y="4658611"/>
            <a:ext cx="5137327" cy="1454956"/>
          </a:xfrm>
          <a:prstGeom prst="rect">
            <a:avLst/>
          </a:prstGeom>
          <a:noFill/>
          <a:ln cap="flat">
            <a:noFill/>
          </a:ln>
        </p:spPr>
      </p:pic>
      <p:sp>
        <p:nvSpPr>
          <p:cNvPr id="10" name="TextBox 48">
            <a:extLst>
              <a:ext uri="{FF2B5EF4-FFF2-40B4-BE49-F238E27FC236}">
                <a16:creationId xmlns:a16="http://schemas.microsoft.com/office/drawing/2014/main" id="{B341FB88-3940-97DC-5324-4116FA6E8536}"/>
              </a:ext>
            </a:extLst>
          </p:cNvPr>
          <p:cNvSpPr txBox="1"/>
          <p:nvPr/>
        </p:nvSpPr>
        <p:spPr>
          <a:xfrm>
            <a:off x="1351757" y="4319451"/>
            <a:ext cx="10510223"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Academico" pitchFamily="18"/>
              </a:rPr>
              <a:t>Seventh Chord Inversion (D7)			    Try to classify these F chords</a:t>
            </a:r>
          </a:p>
        </p:txBody>
      </p:sp>
      <p:sp>
        <p:nvSpPr>
          <p:cNvPr id="11" name="Slide Number Placeholder 50">
            <a:extLst>
              <a:ext uri="{FF2B5EF4-FFF2-40B4-BE49-F238E27FC236}">
                <a16:creationId xmlns:a16="http://schemas.microsoft.com/office/drawing/2014/main" id="{6BE765CF-D7AE-AFDE-689E-52301FBCF0DA}"/>
              </a:ext>
            </a:extLst>
          </p:cNvPr>
          <p:cNvSpPr txBox="1"/>
          <p:nvPr/>
        </p:nvSpPr>
        <p:spPr>
          <a:xfrm>
            <a:off x="10558302" y="6423916"/>
            <a:ext cx="105251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AAF4A1-E71D-4522-B5E0-A2B44D87D01C}" type="slidenum">
              <a:t>9</a:t>
            </a:fld>
            <a:endParaRPr lang="en-US" sz="900" b="0" i="0" u="none" strike="noStrike" kern="1200" cap="none" spc="0" baseline="0">
              <a:solidFill>
                <a:srgbClr val="404040"/>
              </a:solidFill>
              <a:uFillTx/>
              <a:latin typeface="Franklin Gothic Book"/>
            </a:endParaRPr>
          </a:p>
        </p:txBody>
      </p:sp>
    </p:spTree>
  </p:cSld>
  <p:clrMapOvr>
    <a:masterClrMapping/>
  </p:clrMapOvr>
</p:sld>
</file>

<file path=ppt/theme/theme1.xml><?xml version="1.0" encoding="utf-8"?>
<a:theme xmlns:a="http://schemas.openxmlformats.org/drawingml/2006/main" name="Dividend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%7bA3865BA4-51D3-4B07-B008-C89882A6CF21%7dtf33552983_win32</Template>
  <TotalTime>0</TotalTime>
  <Words>2519</Words>
  <Application>Microsoft Office PowerPoint</Application>
  <PresentationFormat>Widescreen</PresentationFormat>
  <Paragraphs>417</Paragraphs>
  <Slides>24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Academico</vt:lpstr>
      <vt:lpstr>Arial</vt:lpstr>
      <vt:lpstr>Calibri</vt:lpstr>
      <vt:lpstr>Century</vt:lpstr>
      <vt:lpstr>Franklin Gothic Book</vt:lpstr>
      <vt:lpstr>Franklin Gothic Demi</vt:lpstr>
      <vt:lpstr>Wingdings 2</vt:lpstr>
      <vt:lpstr>DividendVTI</vt:lpstr>
      <vt:lpstr>J.S.Bach: BADINERIE from Orchestral Suite No.2</vt:lpstr>
      <vt:lpstr>J.S.Bach: BADINERIE from Orchestral Suite No.2</vt:lpstr>
      <vt:lpstr>Overview of Badinerie</vt:lpstr>
      <vt:lpstr>Overview of Badinerie</vt:lpstr>
      <vt:lpstr>J.S.Bach: BADINERIE Glossary</vt:lpstr>
      <vt:lpstr>J.S.Bach: BADINERIE Glossary</vt:lpstr>
      <vt:lpstr>Analysis of BADINERIE from Orchestral Suite No.2 by J.S. Bach.</vt:lpstr>
      <vt:lpstr>Main Key - Analysis Tools</vt:lpstr>
      <vt:lpstr>Chord Numbers and Inversions</vt:lpstr>
      <vt:lpstr>Rhythmic awareness</vt:lpstr>
      <vt:lpstr>Analysis: Melody The whole movement is based around 2 Motifs.</vt:lpstr>
      <vt:lpstr>Clef Revision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the keys come from?</vt:lpstr>
      <vt:lpstr>Glossary II</vt:lpstr>
      <vt:lpstr>Glossary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J.S.Bach: BADINERIE from Orchestral Suite No.2</dc:title>
  <dc:creator>Lee Wickenden</dc:creator>
  <cp:lastModifiedBy>James Britton</cp:lastModifiedBy>
  <cp:revision>51</cp:revision>
  <dcterms:created xsi:type="dcterms:W3CDTF">2021-02-22T15:41:56Z</dcterms:created>
  <dcterms:modified xsi:type="dcterms:W3CDTF">2023-01-23T13:43:46Z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